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5" r:id="rId5"/>
  </p:sldMasterIdLst>
  <p:notesMasterIdLst>
    <p:notesMasterId r:id="rId45"/>
  </p:notesMasterIdLst>
  <p:handoutMasterIdLst>
    <p:handoutMasterId r:id="rId46"/>
  </p:handoutMasterIdLst>
  <p:sldIdLst>
    <p:sldId id="269" r:id="rId6"/>
    <p:sldId id="256" r:id="rId7"/>
    <p:sldId id="300" r:id="rId8"/>
    <p:sldId id="301" r:id="rId9"/>
    <p:sldId id="258" r:id="rId10"/>
    <p:sldId id="259" r:id="rId11"/>
    <p:sldId id="260" r:id="rId12"/>
    <p:sldId id="261" r:id="rId13"/>
    <p:sldId id="270" r:id="rId14"/>
    <p:sldId id="271" r:id="rId15"/>
    <p:sldId id="279" r:id="rId16"/>
    <p:sldId id="280" r:id="rId17"/>
    <p:sldId id="281" r:id="rId18"/>
    <p:sldId id="290" r:id="rId19"/>
    <p:sldId id="282" r:id="rId20"/>
    <p:sldId id="292" r:id="rId21"/>
    <p:sldId id="266" r:id="rId22"/>
    <p:sldId id="283" r:id="rId23"/>
    <p:sldId id="285" r:id="rId24"/>
    <p:sldId id="289" r:id="rId25"/>
    <p:sldId id="291" r:id="rId26"/>
    <p:sldId id="284" r:id="rId27"/>
    <p:sldId id="288" r:id="rId28"/>
    <p:sldId id="287" r:id="rId29"/>
    <p:sldId id="286" r:id="rId30"/>
    <p:sldId id="276" r:id="rId31"/>
    <p:sldId id="294" r:id="rId32"/>
    <p:sldId id="293" r:id="rId33"/>
    <p:sldId id="296" r:id="rId34"/>
    <p:sldId id="298" r:id="rId35"/>
    <p:sldId id="295" r:id="rId36"/>
    <p:sldId id="275" r:id="rId37"/>
    <p:sldId id="278" r:id="rId38"/>
    <p:sldId id="277" r:id="rId39"/>
    <p:sldId id="273" r:id="rId40"/>
    <p:sldId id="274" r:id="rId41"/>
    <p:sldId id="299" r:id="rId42"/>
    <p:sldId id="272" r:id="rId43"/>
    <p:sldId id="267" r:id="rId4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1F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AF6F63-D01C-4C35-A0B5-2A5C114DD6F5}" v="562" dt="2025-05-27T16:21:38.5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035" autoAdjust="0"/>
  </p:normalViewPr>
  <p:slideViewPr>
    <p:cSldViewPr snapToGrid="0">
      <p:cViewPr varScale="1">
        <p:scale>
          <a:sx n="66" d="100"/>
          <a:sy n="66" d="100"/>
        </p:scale>
        <p:origin x="1155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199040-BA75-4011-9D00-C7DD275A4E19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540B27A-939D-48B8-91C7-3EF59B2D0961}">
      <dgm:prSet phldrT="[Text]" custT="1"/>
      <dgm:spPr>
        <a:xfrm>
          <a:off x="713831" y="43"/>
          <a:ext cx="2736086" cy="1748328"/>
        </a:xfrm>
        <a:prstGeom prst="roundRect">
          <a:avLst/>
        </a:prstGeom>
      </dgm:spPr>
      <dgm:t>
        <a:bodyPr/>
        <a:lstStyle/>
        <a:p>
          <a:pPr>
            <a:buNone/>
          </a:pPr>
          <a:r>
            <a:rPr lang="es-ES" sz="1600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Agentes de </a:t>
          </a:r>
          <a:r>
            <a:rPr lang="es-ES" sz="1600" b="1" dirty="0" err="1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Copilot</a:t>
          </a:r>
          <a:r>
            <a:rPr lang="es-ES" sz="1600" b="1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 para SharePoint: # de Orígenes que se pueden configurar</a:t>
          </a:r>
          <a:endParaRPr lang="en-US" sz="1600" b="1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5608F5CE-B411-4EE7-BA38-BFF9C7404E47}" type="parTrans" cxnId="{CDE9ED23-57C1-4343-BCA0-CD26E76F5679}">
      <dgm:prSet/>
      <dgm:spPr/>
      <dgm:t>
        <a:bodyPr/>
        <a:lstStyle/>
        <a:p>
          <a:endParaRPr lang="en-US"/>
        </a:p>
      </dgm:t>
    </dgm:pt>
    <dgm:pt modelId="{CF7B0F2D-326C-4AF2-B79A-E21F038DE4EE}" type="sibTrans" cxnId="{CDE9ED23-57C1-4343-BCA0-CD26E76F5679}">
      <dgm:prSet/>
      <dgm:spPr/>
      <dgm:t>
        <a:bodyPr/>
        <a:lstStyle/>
        <a:p>
          <a:endParaRPr lang="en-US"/>
        </a:p>
      </dgm:t>
    </dgm:pt>
    <dgm:pt modelId="{D4F3B9A3-E733-4E37-84B6-F3EE73DB75AD}">
      <dgm:prSet phldrT="[Text]" custT="1"/>
      <dgm:spPr>
        <a:xfrm>
          <a:off x="713831" y="1835788"/>
          <a:ext cx="2738628" cy="1748328"/>
        </a:xfrm>
        <a:prstGeom prst="roundRect">
          <a:avLst/>
        </a:prstGeom>
      </dgm:spPr>
      <dgm:t>
        <a:bodyPr/>
        <a:lstStyle/>
        <a:p>
          <a:pPr>
            <a:buNone/>
          </a:pPr>
          <a:r>
            <a:rPr lang="es-ES" sz="1600" b="1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Tipos de Archivos que se soportan</a:t>
          </a:r>
          <a:endParaRPr lang="en-US" sz="1600" b="1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B73FC48F-1AAA-4AF5-A28A-163932D9DA69}" type="parTrans" cxnId="{7EC848CB-1565-46F5-8A7B-A450854F36FA}">
      <dgm:prSet/>
      <dgm:spPr/>
      <dgm:t>
        <a:bodyPr/>
        <a:lstStyle/>
        <a:p>
          <a:endParaRPr lang="en-US"/>
        </a:p>
      </dgm:t>
    </dgm:pt>
    <dgm:pt modelId="{6C74BC4F-7882-400C-A15D-F41CE5D3EBEB}" type="sibTrans" cxnId="{7EC848CB-1565-46F5-8A7B-A450854F36FA}">
      <dgm:prSet/>
      <dgm:spPr/>
      <dgm:t>
        <a:bodyPr/>
        <a:lstStyle/>
        <a:p>
          <a:endParaRPr lang="en-US"/>
        </a:p>
      </dgm:t>
    </dgm:pt>
    <dgm:pt modelId="{AE29E7D3-8ABB-41FD-8785-F9A870A50BFD}">
      <dgm:prSet phldrT="[Text]" custT="1"/>
      <dgm:spPr>
        <a:xfrm rot="5400000">
          <a:off x="6456498" y="-993418"/>
          <a:ext cx="1398662" cy="7406740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s-ES" sz="13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Documentos Office: DOC, DOCX, PPT, PPTX, XLSX</a:t>
          </a:r>
          <a:endParaRPr lang="en-US" sz="13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E4D0D919-28C8-42B1-B89B-4D6CFCCDE4A5}" type="parTrans" cxnId="{EEF556B2-D80A-474E-8449-D2A75A310190}">
      <dgm:prSet/>
      <dgm:spPr/>
      <dgm:t>
        <a:bodyPr/>
        <a:lstStyle/>
        <a:p>
          <a:endParaRPr lang="en-US"/>
        </a:p>
      </dgm:t>
    </dgm:pt>
    <dgm:pt modelId="{004F659E-CBBB-40B1-A26F-BE580978CACC}" type="sibTrans" cxnId="{EEF556B2-D80A-474E-8449-D2A75A310190}">
      <dgm:prSet/>
      <dgm:spPr/>
      <dgm:t>
        <a:bodyPr/>
        <a:lstStyle/>
        <a:p>
          <a:endParaRPr lang="en-US"/>
        </a:p>
      </dgm:t>
    </dgm:pt>
    <dgm:pt modelId="{4385DE2B-D909-4E6F-853F-DAE323DAA4AF}">
      <dgm:prSet phldrT="[Text]" custT="1"/>
      <dgm:spPr>
        <a:xfrm rot="5400000">
          <a:off x="6456498" y="-993418"/>
          <a:ext cx="1398662" cy="7406740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s-ES" sz="13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Formatos Universales: PDF, TXT, RTF</a:t>
          </a:r>
          <a:endParaRPr lang="en-US" sz="13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523A934E-6C7F-4D06-9185-D710F25BC6B2}" type="parTrans" cxnId="{148C95F3-B835-4BCB-A417-DFC687167F11}">
      <dgm:prSet/>
      <dgm:spPr/>
      <dgm:t>
        <a:bodyPr/>
        <a:lstStyle/>
        <a:p>
          <a:endParaRPr lang="en-US"/>
        </a:p>
      </dgm:t>
    </dgm:pt>
    <dgm:pt modelId="{59DFAE14-AE15-4947-9A6D-09E4B8AF16EF}" type="sibTrans" cxnId="{148C95F3-B835-4BCB-A417-DFC687167F11}">
      <dgm:prSet/>
      <dgm:spPr/>
      <dgm:t>
        <a:bodyPr/>
        <a:lstStyle/>
        <a:p>
          <a:endParaRPr lang="en-US"/>
        </a:p>
      </dgm:t>
    </dgm:pt>
    <dgm:pt modelId="{41C419A8-8790-44AC-8165-EBDFE8754F60}">
      <dgm:prSet phldrT="[Text]" custT="1"/>
      <dgm:spPr>
        <a:xfrm rot="5400000">
          <a:off x="6456498" y="-993418"/>
          <a:ext cx="1398662" cy="7406740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s-ES" sz="13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Archivos Web: ASPX, HTM, HTML</a:t>
          </a:r>
          <a:endParaRPr lang="en-US" sz="13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71EA3A4B-CBA7-483C-994A-9855B337DE77}" type="parTrans" cxnId="{DCCC8EE6-AA6A-48E6-A61C-8DE3D9D4DF10}">
      <dgm:prSet/>
      <dgm:spPr/>
      <dgm:t>
        <a:bodyPr/>
        <a:lstStyle/>
        <a:p>
          <a:endParaRPr lang="en-US"/>
        </a:p>
      </dgm:t>
    </dgm:pt>
    <dgm:pt modelId="{C58E0060-454F-4E5A-8429-18CB690BE179}" type="sibTrans" cxnId="{DCCC8EE6-AA6A-48E6-A61C-8DE3D9D4DF10}">
      <dgm:prSet/>
      <dgm:spPr/>
      <dgm:t>
        <a:bodyPr/>
        <a:lstStyle/>
        <a:p>
          <a:endParaRPr lang="en-US"/>
        </a:p>
      </dgm:t>
    </dgm:pt>
    <dgm:pt modelId="{E3FA8D1E-1F21-436A-B920-02A3BEE93DE5}">
      <dgm:prSet phldrT="[Text]" custT="1"/>
      <dgm:spPr>
        <a:xfrm rot="5400000">
          <a:off x="6456498" y="-993418"/>
          <a:ext cx="1398662" cy="7406740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s-ES" sz="13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Documentos con formato </a:t>
          </a:r>
          <a:r>
            <a:rPr lang="es-ES" sz="1300" dirty="0" err="1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OpenDocument</a:t>
          </a:r>
          <a:r>
            <a:rPr lang="es-ES" sz="13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: ODT, ODP</a:t>
          </a:r>
          <a:endParaRPr lang="en-US" sz="13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7FA44A4B-DD67-467B-B53F-91DDAF51EC33}" type="parTrans" cxnId="{828603A1-EE4A-4466-85BE-5ED7BD0A7C15}">
      <dgm:prSet/>
      <dgm:spPr/>
      <dgm:t>
        <a:bodyPr/>
        <a:lstStyle/>
        <a:p>
          <a:endParaRPr lang="en-US"/>
        </a:p>
      </dgm:t>
    </dgm:pt>
    <dgm:pt modelId="{B42DAE3C-45F5-4B51-AEF5-719C72772435}" type="sibTrans" cxnId="{828603A1-EE4A-4466-85BE-5ED7BD0A7C15}">
      <dgm:prSet/>
      <dgm:spPr/>
      <dgm:t>
        <a:bodyPr/>
        <a:lstStyle/>
        <a:p>
          <a:endParaRPr lang="en-US"/>
        </a:p>
      </dgm:t>
    </dgm:pt>
    <dgm:pt modelId="{89AF16CF-77D5-4584-8DB1-C197CFA1553F}">
      <dgm:prSet phldrT="[Text]" custT="1"/>
      <dgm:spPr>
        <a:xfrm rot="5400000">
          <a:off x="6456498" y="-993418"/>
          <a:ext cx="1398662" cy="7406740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s-ES" sz="13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En breve: Videos, Imágenes, OneNote (Nota: Soporte de imágenes en </a:t>
          </a:r>
          <a:r>
            <a:rPr lang="es-ES" sz="1300" dirty="0" err="1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Copilot</a:t>
          </a:r>
          <a:r>
            <a:rPr lang="es-ES" sz="13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 en OneDrive está Rolling </a:t>
          </a:r>
          <a:r>
            <a:rPr lang="es-ES" sz="1300" dirty="0" err="1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Out</a:t>
          </a:r>
          <a:endParaRPr lang="en-US" sz="13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18EFC8F8-A424-4CC9-BBC5-E797EEE5BA13}" type="parTrans" cxnId="{9DA3B359-6234-4320-824F-FA9C6566B336}">
      <dgm:prSet/>
      <dgm:spPr/>
      <dgm:t>
        <a:bodyPr/>
        <a:lstStyle/>
        <a:p>
          <a:endParaRPr lang="en-US"/>
        </a:p>
      </dgm:t>
    </dgm:pt>
    <dgm:pt modelId="{7304849F-F944-4206-B258-48200B563EC0}" type="sibTrans" cxnId="{9DA3B359-6234-4320-824F-FA9C6566B336}">
      <dgm:prSet/>
      <dgm:spPr/>
      <dgm:t>
        <a:bodyPr/>
        <a:lstStyle/>
        <a:p>
          <a:endParaRPr lang="en-US"/>
        </a:p>
      </dgm:t>
    </dgm:pt>
    <dgm:pt modelId="{7902843B-AC7E-4A23-ADAA-8D0004AE328A}">
      <dgm:prSet phldrT="[Text]" custT="1"/>
      <dgm:spPr>
        <a:xfrm rot="5400000">
          <a:off x="6453957" y="-2829162"/>
          <a:ext cx="1398662" cy="7406740"/>
        </a:xfrm>
      </dgm:spPr>
      <dgm:t>
        <a:bodyPr/>
        <a:lstStyle/>
        <a:p>
          <a:pPr>
            <a:buChar char="•"/>
          </a:pPr>
          <a:r>
            <a:rPr lang="es-ES" sz="13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20: Sitios | Bibliotecas de Documentos | Carpetas | Documentos</a:t>
          </a:r>
          <a:endParaRPr lang="en-US" sz="13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2A63C2C6-66C6-4550-BECA-63DA6D02C9DD}" type="parTrans" cxnId="{E8B46561-4CED-4EF1-B198-62EBAEF6D2EA}">
      <dgm:prSet/>
      <dgm:spPr/>
      <dgm:t>
        <a:bodyPr/>
        <a:lstStyle/>
        <a:p>
          <a:endParaRPr lang="en-US"/>
        </a:p>
      </dgm:t>
    </dgm:pt>
    <dgm:pt modelId="{F8525F51-AFEA-4E6E-AA60-2CAC0E4CD695}" type="sibTrans" cxnId="{E8B46561-4CED-4EF1-B198-62EBAEF6D2EA}">
      <dgm:prSet/>
      <dgm:spPr/>
      <dgm:t>
        <a:bodyPr/>
        <a:lstStyle/>
        <a:p>
          <a:endParaRPr lang="en-US"/>
        </a:p>
      </dgm:t>
    </dgm:pt>
    <dgm:pt modelId="{887F87A8-5B44-465C-8EB8-4B7CF4688FD0}">
      <dgm:prSet phldrT="[Text]" custT="1"/>
      <dgm:spPr>
        <a:xfrm>
          <a:off x="713831" y="43"/>
          <a:ext cx="2736086" cy="1748328"/>
        </a:xfrm>
      </dgm:spPr>
      <dgm:t>
        <a:bodyPr/>
        <a:lstStyle/>
        <a:p>
          <a:pPr>
            <a:buNone/>
          </a:pPr>
          <a:r>
            <a:rPr lang="es-ES" sz="1600" b="1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Copilot en OneDrive: # de Archivos con los que opera:</a:t>
          </a:r>
          <a:endParaRPr lang="en-US" sz="1600" b="1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F0722AFC-B1AD-4256-98C2-C4B9D6991C07}" type="parTrans" cxnId="{206D4BC2-99EC-4B4C-A24D-28DAF303937E}">
      <dgm:prSet/>
      <dgm:spPr/>
      <dgm:t>
        <a:bodyPr/>
        <a:lstStyle/>
        <a:p>
          <a:endParaRPr lang="en-US"/>
        </a:p>
      </dgm:t>
    </dgm:pt>
    <dgm:pt modelId="{068A23B2-814B-47F7-9DA3-AB814EB811A1}" type="sibTrans" cxnId="{206D4BC2-99EC-4B4C-A24D-28DAF303937E}">
      <dgm:prSet/>
      <dgm:spPr/>
      <dgm:t>
        <a:bodyPr/>
        <a:lstStyle/>
        <a:p>
          <a:endParaRPr lang="en-US"/>
        </a:p>
      </dgm:t>
    </dgm:pt>
    <dgm:pt modelId="{17F98B7E-7495-4080-98DE-2BBCD859E1A6}">
      <dgm:prSet phldrT="[Text]" custT="1"/>
      <dgm:spPr>
        <a:xfrm rot="5400000">
          <a:off x="6453957" y="-2829162"/>
          <a:ext cx="1398662" cy="7406740"/>
        </a:xfrm>
      </dgm:spPr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300" kern="12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Hasta un máximo de 5 Archivos (Nota: Archivos del usuario o archivos que se le han compartido al usuario)</a:t>
          </a:r>
          <a:endParaRPr lang="en-US" sz="1300" kern="12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2B505A4D-27D3-4F96-9F6D-37076951D6A1}" type="parTrans" cxnId="{D02A2295-144D-49B4-9B5A-5695248A54F0}">
      <dgm:prSet/>
      <dgm:spPr/>
      <dgm:t>
        <a:bodyPr/>
        <a:lstStyle/>
        <a:p>
          <a:endParaRPr lang="en-US"/>
        </a:p>
      </dgm:t>
    </dgm:pt>
    <dgm:pt modelId="{1B17B620-72DA-4DA4-A756-6BF885A2EDCF}" type="sibTrans" cxnId="{D02A2295-144D-49B4-9B5A-5695248A54F0}">
      <dgm:prSet/>
      <dgm:spPr/>
      <dgm:t>
        <a:bodyPr/>
        <a:lstStyle/>
        <a:p>
          <a:endParaRPr lang="en-US"/>
        </a:p>
      </dgm:t>
    </dgm:pt>
    <dgm:pt modelId="{C11896F0-158D-4BBA-BB24-A4E16D4459A1}">
      <dgm:prSet phldrT="[Text]" custT="1"/>
      <dgm:spPr>
        <a:xfrm rot="5400000">
          <a:off x="6453957" y="-2829162"/>
          <a:ext cx="1398662" cy="7406740"/>
        </a:xfrm>
      </dgm:spPr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300" kern="12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No se soportan carpetas por el momento</a:t>
          </a:r>
          <a:endParaRPr lang="en-US" sz="1300" kern="12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C639C6B9-2D37-4BEB-A0F5-6D14C19DAF06}" type="parTrans" cxnId="{3413E2D2-6E3B-4910-B721-7FD22D428378}">
      <dgm:prSet/>
      <dgm:spPr/>
      <dgm:t>
        <a:bodyPr/>
        <a:lstStyle/>
        <a:p>
          <a:endParaRPr lang="en-US"/>
        </a:p>
      </dgm:t>
    </dgm:pt>
    <dgm:pt modelId="{D62B01B4-0A69-4DA1-90EB-595BB6A75DFF}" type="sibTrans" cxnId="{3413E2D2-6E3B-4910-B721-7FD22D428378}">
      <dgm:prSet/>
      <dgm:spPr/>
      <dgm:t>
        <a:bodyPr/>
        <a:lstStyle/>
        <a:p>
          <a:endParaRPr lang="en-US"/>
        </a:p>
      </dgm:t>
    </dgm:pt>
    <dgm:pt modelId="{6DF64877-C597-431A-8115-707267889882}">
      <dgm:prSet phldrT="[Text]" custT="1"/>
      <dgm:spPr>
        <a:xfrm rot="5400000">
          <a:off x="6453957" y="-2829162"/>
          <a:ext cx="1398662" cy="7406740"/>
        </a:xfrm>
      </dgm:spPr>
      <dgm:t>
        <a:bodyPr/>
        <a:lstStyle/>
        <a:p>
          <a:pPr>
            <a:buChar char="•"/>
          </a:pPr>
          <a:r>
            <a:rPr lang="es-ES" sz="13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Se pueden aplicar combinaciones de orígenes</a:t>
          </a:r>
          <a:endParaRPr lang="en-US" sz="13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6334338B-5D6F-4C31-9BBA-71BC131F57F3}" type="parTrans" cxnId="{47643FFC-3588-4800-8BED-4FD0EAE74FDE}">
      <dgm:prSet/>
      <dgm:spPr/>
      <dgm:t>
        <a:bodyPr/>
        <a:lstStyle/>
        <a:p>
          <a:endParaRPr lang="en-US"/>
        </a:p>
      </dgm:t>
    </dgm:pt>
    <dgm:pt modelId="{40572A1C-0AC9-475F-A70C-B65263C66577}" type="sibTrans" cxnId="{47643FFC-3588-4800-8BED-4FD0EAE74FDE}">
      <dgm:prSet/>
      <dgm:spPr/>
      <dgm:t>
        <a:bodyPr/>
        <a:lstStyle/>
        <a:p>
          <a:endParaRPr lang="en-US"/>
        </a:p>
      </dgm:t>
    </dgm:pt>
    <dgm:pt modelId="{A578AFC4-8A51-4D3E-A485-2ABC465C8C2C}">
      <dgm:prSet phldrT="[Text]" custT="1"/>
      <dgm:spPr>
        <a:xfrm rot="5400000">
          <a:off x="6453957" y="-2829162"/>
          <a:ext cx="1398662" cy="7406740"/>
        </a:xfrm>
      </dgm:spPr>
      <dgm:t>
        <a:bodyPr/>
        <a:lstStyle/>
        <a:p>
          <a:pPr>
            <a:buChar char="•"/>
          </a:pPr>
          <a:r>
            <a:rPr lang="es-ES" sz="13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Si se requiere que se tenga en cuenta + de 20 orígenes, ir al nivel más alto posible (Sitios) </a:t>
          </a:r>
          <a:endParaRPr lang="en-US" sz="13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F58C071B-57CC-4959-B0E5-71EB38FA88CF}" type="parTrans" cxnId="{15BDDCE0-B7DB-47B7-B9CA-FEA9E9AEB87B}">
      <dgm:prSet/>
      <dgm:spPr/>
      <dgm:t>
        <a:bodyPr/>
        <a:lstStyle/>
        <a:p>
          <a:endParaRPr lang="en-US"/>
        </a:p>
      </dgm:t>
    </dgm:pt>
    <dgm:pt modelId="{C87587BF-23FD-4D24-8031-28800956B18E}" type="sibTrans" cxnId="{15BDDCE0-B7DB-47B7-B9CA-FEA9E9AEB87B}">
      <dgm:prSet/>
      <dgm:spPr/>
      <dgm:t>
        <a:bodyPr/>
        <a:lstStyle/>
        <a:p>
          <a:endParaRPr lang="en-US"/>
        </a:p>
      </dgm:t>
    </dgm:pt>
    <dgm:pt modelId="{4530FA5F-86BE-4171-8B9A-8B9FEC776A3E}" type="pres">
      <dgm:prSet presAssocID="{AF199040-BA75-4011-9D00-C7DD275A4E19}" presName="Name0" presStyleCnt="0">
        <dgm:presLayoutVars>
          <dgm:dir/>
          <dgm:animLvl val="lvl"/>
          <dgm:resizeHandles val="exact"/>
        </dgm:presLayoutVars>
      </dgm:prSet>
      <dgm:spPr/>
    </dgm:pt>
    <dgm:pt modelId="{F33D1830-29FA-4ABD-BA68-002DC26A3195}" type="pres">
      <dgm:prSet presAssocID="{887F87A8-5B44-465C-8EB8-4B7CF4688FD0}" presName="linNode" presStyleCnt="0"/>
      <dgm:spPr/>
    </dgm:pt>
    <dgm:pt modelId="{B37A46E8-73CB-4C03-9C79-44562F49918B}" type="pres">
      <dgm:prSet presAssocID="{887F87A8-5B44-465C-8EB8-4B7CF4688FD0}" presName="parentText" presStyleLbl="node1" presStyleIdx="0" presStyleCnt="3" custScaleX="65843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F8475101-86DC-4A72-992F-60A626B05900}" type="pres">
      <dgm:prSet presAssocID="{887F87A8-5B44-465C-8EB8-4B7CF4688FD0}" presName="descendantText" presStyleLbl="alignAccFollowNode1" presStyleIdx="0" presStyleCnt="3">
        <dgm:presLayoutVars>
          <dgm:bulletEnabled val="1"/>
        </dgm:presLayoutVars>
      </dgm:prSet>
      <dgm:spPr/>
    </dgm:pt>
    <dgm:pt modelId="{E1246694-56CE-48C4-B786-E80DE852AFD0}" type="pres">
      <dgm:prSet presAssocID="{068A23B2-814B-47F7-9DA3-AB814EB811A1}" presName="sp" presStyleCnt="0"/>
      <dgm:spPr/>
    </dgm:pt>
    <dgm:pt modelId="{08E1B2C9-C937-4290-879D-07BBBE3061D5}" type="pres">
      <dgm:prSet presAssocID="{5540B27A-939D-48B8-91C7-3EF59B2D0961}" presName="linNode" presStyleCnt="0"/>
      <dgm:spPr/>
    </dgm:pt>
    <dgm:pt modelId="{CE2B7249-3492-41D9-9F44-A443BDAD6D7A}" type="pres">
      <dgm:prSet presAssocID="{5540B27A-939D-48B8-91C7-3EF59B2D0961}" presName="parentText" presStyleLbl="node1" presStyleIdx="1" presStyleCnt="3" custScaleX="65843">
        <dgm:presLayoutVars>
          <dgm:chMax val="1"/>
          <dgm:bulletEnabled val="1"/>
        </dgm:presLayoutVars>
      </dgm:prSet>
      <dgm:spPr/>
    </dgm:pt>
    <dgm:pt modelId="{8FA3136B-7401-4EAA-B17D-2ED39860EAD0}" type="pres">
      <dgm:prSet presAssocID="{5540B27A-939D-48B8-91C7-3EF59B2D0961}" presName="descendantText" presStyleLbl="alignAccFollowNode1" presStyleIdx="1" presStyleCnt="3">
        <dgm:presLayoutVars>
          <dgm:bulletEnabled val="1"/>
        </dgm:presLayoutVars>
      </dgm:prSet>
      <dgm:spPr>
        <a:prstGeom prst="round2SameRect">
          <a:avLst/>
        </a:prstGeom>
      </dgm:spPr>
    </dgm:pt>
    <dgm:pt modelId="{1B2EEC09-A690-40DF-A27F-B6733EB42615}" type="pres">
      <dgm:prSet presAssocID="{CF7B0F2D-326C-4AF2-B79A-E21F038DE4EE}" presName="sp" presStyleCnt="0"/>
      <dgm:spPr/>
    </dgm:pt>
    <dgm:pt modelId="{09E50B4A-243A-4A39-BA8A-8E4DC4C1985D}" type="pres">
      <dgm:prSet presAssocID="{D4F3B9A3-E733-4E37-84B6-F3EE73DB75AD}" presName="linNode" presStyleCnt="0"/>
      <dgm:spPr/>
    </dgm:pt>
    <dgm:pt modelId="{8AD38B7E-DD45-4353-BBD7-E64AA812EF2F}" type="pres">
      <dgm:prSet presAssocID="{D4F3B9A3-E733-4E37-84B6-F3EE73DB75AD}" presName="parentText" presStyleLbl="node1" presStyleIdx="2" presStyleCnt="3" custScaleX="65733">
        <dgm:presLayoutVars>
          <dgm:chMax val="1"/>
          <dgm:bulletEnabled val="1"/>
        </dgm:presLayoutVars>
      </dgm:prSet>
      <dgm:spPr/>
    </dgm:pt>
    <dgm:pt modelId="{A5B893BA-8848-480C-92BF-68912D3BD0B0}" type="pres">
      <dgm:prSet presAssocID="{D4F3B9A3-E733-4E37-84B6-F3EE73DB75AD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AAC190C-2DF2-4C5D-9767-959835427CDE}" type="presOf" srcId="{D4F3B9A3-E733-4E37-84B6-F3EE73DB75AD}" destId="{8AD38B7E-DD45-4353-BBD7-E64AA812EF2F}" srcOrd="0" destOrd="0" presId="urn:microsoft.com/office/officeart/2005/8/layout/vList5"/>
    <dgm:cxn modelId="{CDE9ED23-57C1-4343-BCA0-CD26E76F5679}" srcId="{AF199040-BA75-4011-9D00-C7DD275A4E19}" destId="{5540B27A-939D-48B8-91C7-3EF59B2D0961}" srcOrd="1" destOrd="0" parTransId="{5608F5CE-B411-4EE7-BA38-BFF9C7404E47}" sibTransId="{CF7B0F2D-326C-4AF2-B79A-E21F038DE4EE}"/>
    <dgm:cxn modelId="{E8B46561-4CED-4EF1-B198-62EBAEF6D2EA}" srcId="{5540B27A-939D-48B8-91C7-3EF59B2D0961}" destId="{7902843B-AC7E-4A23-ADAA-8D0004AE328A}" srcOrd="0" destOrd="0" parTransId="{2A63C2C6-66C6-4550-BECA-63DA6D02C9DD}" sibTransId="{F8525F51-AFEA-4E6E-AA60-2CAC0E4CD695}"/>
    <dgm:cxn modelId="{6E199565-CD80-4345-8380-A05ABC4B9A86}" type="presOf" srcId="{6DF64877-C597-431A-8115-707267889882}" destId="{8FA3136B-7401-4EAA-B17D-2ED39860EAD0}" srcOrd="0" destOrd="1" presId="urn:microsoft.com/office/officeart/2005/8/layout/vList5"/>
    <dgm:cxn modelId="{9DB2856D-30A1-428B-82DF-623B3A5DDC1A}" type="presOf" srcId="{AE29E7D3-8ABB-41FD-8785-F9A870A50BFD}" destId="{A5B893BA-8848-480C-92BF-68912D3BD0B0}" srcOrd="0" destOrd="0" presId="urn:microsoft.com/office/officeart/2005/8/layout/vList5"/>
    <dgm:cxn modelId="{4A52E453-DEBA-4CB2-9767-96CE84129F6D}" type="presOf" srcId="{4385DE2B-D909-4E6F-853F-DAE323DAA4AF}" destId="{A5B893BA-8848-480C-92BF-68912D3BD0B0}" srcOrd="0" destOrd="1" presId="urn:microsoft.com/office/officeart/2005/8/layout/vList5"/>
    <dgm:cxn modelId="{A0A7DC74-31E6-4EF5-9989-30F0F96479B6}" type="presOf" srcId="{7902843B-AC7E-4A23-ADAA-8D0004AE328A}" destId="{8FA3136B-7401-4EAA-B17D-2ED39860EAD0}" srcOrd="0" destOrd="0" presId="urn:microsoft.com/office/officeart/2005/8/layout/vList5"/>
    <dgm:cxn modelId="{9DA3B359-6234-4320-824F-FA9C6566B336}" srcId="{D4F3B9A3-E733-4E37-84B6-F3EE73DB75AD}" destId="{89AF16CF-77D5-4584-8DB1-C197CFA1553F}" srcOrd="4" destOrd="0" parTransId="{18EFC8F8-A424-4CC9-BBC5-E797EEE5BA13}" sibTransId="{7304849F-F944-4206-B258-48200B563EC0}"/>
    <dgm:cxn modelId="{12338C88-A7FD-45D1-A566-24A664662A94}" type="presOf" srcId="{41C419A8-8790-44AC-8165-EBDFE8754F60}" destId="{A5B893BA-8848-480C-92BF-68912D3BD0B0}" srcOrd="0" destOrd="2" presId="urn:microsoft.com/office/officeart/2005/8/layout/vList5"/>
    <dgm:cxn modelId="{D02A2295-144D-49B4-9B5A-5695248A54F0}" srcId="{887F87A8-5B44-465C-8EB8-4B7CF4688FD0}" destId="{17F98B7E-7495-4080-98DE-2BBCD859E1A6}" srcOrd="0" destOrd="0" parTransId="{2B505A4D-27D3-4F96-9F6D-37076951D6A1}" sibTransId="{1B17B620-72DA-4DA4-A756-6BF885A2EDCF}"/>
    <dgm:cxn modelId="{AC8FBD98-1EB7-4BB8-995D-FF7BF9EB1AF7}" type="presOf" srcId="{C11896F0-158D-4BBA-BB24-A4E16D4459A1}" destId="{F8475101-86DC-4A72-992F-60A626B05900}" srcOrd="0" destOrd="1" presId="urn:microsoft.com/office/officeart/2005/8/layout/vList5"/>
    <dgm:cxn modelId="{828603A1-EE4A-4466-85BE-5ED7BD0A7C15}" srcId="{D4F3B9A3-E733-4E37-84B6-F3EE73DB75AD}" destId="{E3FA8D1E-1F21-436A-B920-02A3BEE93DE5}" srcOrd="3" destOrd="0" parTransId="{7FA44A4B-DD67-467B-B53F-91DDAF51EC33}" sibTransId="{B42DAE3C-45F5-4B51-AEF5-719C72772435}"/>
    <dgm:cxn modelId="{CEFCD6A5-DB16-4610-848C-601337A74934}" type="presOf" srcId="{AF199040-BA75-4011-9D00-C7DD275A4E19}" destId="{4530FA5F-86BE-4171-8B9A-8B9FEC776A3E}" srcOrd="0" destOrd="0" presId="urn:microsoft.com/office/officeart/2005/8/layout/vList5"/>
    <dgm:cxn modelId="{9DABFCA5-BF12-43B8-825C-820A304FBBE8}" type="presOf" srcId="{E3FA8D1E-1F21-436A-B920-02A3BEE93DE5}" destId="{A5B893BA-8848-480C-92BF-68912D3BD0B0}" srcOrd="0" destOrd="3" presId="urn:microsoft.com/office/officeart/2005/8/layout/vList5"/>
    <dgm:cxn modelId="{F511A1A6-A4A4-4ACF-9F14-F6C404FA2E71}" type="presOf" srcId="{89AF16CF-77D5-4584-8DB1-C197CFA1553F}" destId="{A5B893BA-8848-480C-92BF-68912D3BD0B0}" srcOrd="0" destOrd="4" presId="urn:microsoft.com/office/officeart/2005/8/layout/vList5"/>
    <dgm:cxn modelId="{EEF556B2-D80A-474E-8449-D2A75A310190}" srcId="{D4F3B9A3-E733-4E37-84B6-F3EE73DB75AD}" destId="{AE29E7D3-8ABB-41FD-8785-F9A870A50BFD}" srcOrd="0" destOrd="0" parTransId="{E4D0D919-28C8-42B1-B89B-4D6CFCCDE4A5}" sibTransId="{004F659E-CBBB-40B1-A26F-BE580978CACC}"/>
    <dgm:cxn modelId="{738851C1-3C4D-4611-8D7C-5705B9E0AFF1}" type="presOf" srcId="{887F87A8-5B44-465C-8EB8-4B7CF4688FD0}" destId="{B37A46E8-73CB-4C03-9C79-44562F49918B}" srcOrd="0" destOrd="0" presId="urn:microsoft.com/office/officeart/2005/8/layout/vList5"/>
    <dgm:cxn modelId="{206D4BC2-99EC-4B4C-A24D-28DAF303937E}" srcId="{AF199040-BA75-4011-9D00-C7DD275A4E19}" destId="{887F87A8-5B44-465C-8EB8-4B7CF4688FD0}" srcOrd="0" destOrd="0" parTransId="{F0722AFC-B1AD-4256-98C2-C4B9D6991C07}" sibTransId="{068A23B2-814B-47F7-9DA3-AB814EB811A1}"/>
    <dgm:cxn modelId="{60B366C5-A9A2-4D43-AB75-E29DC306897F}" type="presOf" srcId="{17F98B7E-7495-4080-98DE-2BBCD859E1A6}" destId="{F8475101-86DC-4A72-992F-60A626B05900}" srcOrd="0" destOrd="0" presId="urn:microsoft.com/office/officeart/2005/8/layout/vList5"/>
    <dgm:cxn modelId="{7EC848CB-1565-46F5-8A7B-A450854F36FA}" srcId="{AF199040-BA75-4011-9D00-C7DD275A4E19}" destId="{D4F3B9A3-E733-4E37-84B6-F3EE73DB75AD}" srcOrd="2" destOrd="0" parTransId="{B73FC48F-1AAA-4AF5-A28A-163932D9DA69}" sibTransId="{6C74BC4F-7882-400C-A15D-F41CE5D3EBEB}"/>
    <dgm:cxn modelId="{7C48BBCD-57E7-407E-A900-04A2471D45EB}" type="presOf" srcId="{A578AFC4-8A51-4D3E-A485-2ABC465C8C2C}" destId="{8FA3136B-7401-4EAA-B17D-2ED39860EAD0}" srcOrd="0" destOrd="2" presId="urn:microsoft.com/office/officeart/2005/8/layout/vList5"/>
    <dgm:cxn modelId="{3413E2D2-6E3B-4910-B721-7FD22D428378}" srcId="{887F87A8-5B44-465C-8EB8-4B7CF4688FD0}" destId="{C11896F0-158D-4BBA-BB24-A4E16D4459A1}" srcOrd="1" destOrd="0" parTransId="{C639C6B9-2D37-4BEB-A0F5-6D14C19DAF06}" sibTransId="{D62B01B4-0A69-4DA1-90EB-595BB6A75DFF}"/>
    <dgm:cxn modelId="{5493DDDB-9155-4E31-BD19-5468A215426B}" type="presOf" srcId="{5540B27A-939D-48B8-91C7-3EF59B2D0961}" destId="{CE2B7249-3492-41D9-9F44-A443BDAD6D7A}" srcOrd="0" destOrd="0" presId="urn:microsoft.com/office/officeart/2005/8/layout/vList5"/>
    <dgm:cxn modelId="{15BDDCE0-B7DB-47B7-B9CA-FEA9E9AEB87B}" srcId="{5540B27A-939D-48B8-91C7-3EF59B2D0961}" destId="{A578AFC4-8A51-4D3E-A485-2ABC465C8C2C}" srcOrd="2" destOrd="0" parTransId="{F58C071B-57CC-4959-B0E5-71EB38FA88CF}" sibTransId="{C87587BF-23FD-4D24-8031-28800956B18E}"/>
    <dgm:cxn modelId="{DCCC8EE6-AA6A-48E6-A61C-8DE3D9D4DF10}" srcId="{D4F3B9A3-E733-4E37-84B6-F3EE73DB75AD}" destId="{41C419A8-8790-44AC-8165-EBDFE8754F60}" srcOrd="2" destOrd="0" parTransId="{71EA3A4B-CBA7-483C-994A-9855B337DE77}" sibTransId="{C58E0060-454F-4E5A-8429-18CB690BE179}"/>
    <dgm:cxn modelId="{148C95F3-B835-4BCB-A417-DFC687167F11}" srcId="{D4F3B9A3-E733-4E37-84B6-F3EE73DB75AD}" destId="{4385DE2B-D909-4E6F-853F-DAE323DAA4AF}" srcOrd="1" destOrd="0" parTransId="{523A934E-6C7F-4D06-9185-D710F25BC6B2}" sibTransId="{59DFAE14-AE15-4947-9A6D-09E4B8AF16EF}"/>
    <dgm:cxn modelId="{47643FFC-3588-4800-8BED-4FD0EAE74FDE}" srcId="{5540B27A-939D-48B8-91C7-3EF59B2D0961}" destId="{6DF64877-C597-431A-8115-707267889882}" srcOrd="1" destOrd="0" parTransId="{6334338B-5D6F-4C31-9BBA-71BC131F57F3}" sibTransId="{40572A1C-0AC9-475F-A70C-B65263C66577}"/>
    <dgm:cxn modelId="{2EDDA55F-3E89-45F5-9DF7-A659653D7C7D}" type="presParOf" srcId="{4530FA5F-86BE-4171-8B9A-8B9FEC776A3E}" destId="{F33D1830-29FA-4ABD-BA68-002DC26A3195}" srcOrd="0" destOrd="0" presId="urn:microsoft.com/office/officeart/2005/8/layout/vList5"/>
    <dgm:cxn modelId="{E4E98391-9FCC-4DAF-9E32-7AEF17350B5B}" type="presParOf" srcId="{F33D1830-29FA-4ABD-BA68-002DC26A3195}" destId="{B37A46E8-73CB-4C03-9C79-44562F49918B}" srcOrd="0" destOrd="0" presId="urn:microsoft.com/office/officeart/2005/8/layout/vList5"/>
    <dgm:cxn modelId="{5B682DC2-353F-4C14-B2C6-2F17B4991E35}" type="presParOf" srcId="{F33D1830-29FA-4ABD-BA68-002DC26A3195}" destId="{F8475101-86DC-4A72-992F-60A626B05900}" srcOrd="1" destOrd="0" presId="urn:microsoft.com/office/officeart/2005/8/layout/vList5"/>
    <dgm:cxn modelId="{0D677D7D-53D9-4B90-A771-CDC90F7E5BD0}" type="presParOf" srcId="{4530FA5F-86BE-4171-8B9A-8B9FEC776A3E}" destId="{E1246694-56CE-48C4-B786-E80DE852AFD0}" srcOrd="1" destOrd="0" presId="urn:microsoft.com/office/officeart/2005/8/layout/vList5"/>
    <dgm:cxn modelId="{45B3C76F-D8E0-4A32-A77F-F88D341C2B59}" type="presParOf" srcId="{4530FA5F-86BE-4171-8B9A-8B9FEC776A3E}" destId="{08E1B2C9-C937-4290-879D-07BBBE3061D5}" srcOrd="2" destOrd="0" presId="urn:microsoft.com/office/officeart/2005/8/layout/vList5"/>
    <dgm:cxn modelId="{98CAF8C3-9566-4B0A-99AA-02CACFB4F12F}" type="presParOf" srcId="{08E1B2C9-C937-4290-879D-07BBBE3061D5}" destId="{CE2B7249-3492-41D9-9F44-A443BDAD6D7A}" srcOrd="0" destOrd="0" presId="urn:microsoft.com/office/officeart/2005/8/layout/vList5"/>
    <dgm:cxn modelId="{AD9C8031-993C-42FF-AD5E-44DE280AF3F8}" type="presParOf" srcId="{08E1B2C9-C937-4290-879D-07BBBE3061D5}" destId="{8FA3136B-7401-4EAA-B17D-2ED39860EAD0}" srcOrd="1" destOrd="0" presId="urn:microsoft.com/office/officeart/2005/8/layout/vList5"/>
    <dgm:cxn modelId="{07A6BD05-BBE2-4D36-9A66-6FB2D29B2CE4}" type="presParOf" srcId="{4530FA5F-86BE-4171-8B9A-8B9FEC776A3E}" destId="{1B2EEC09-A690-40DF-A27F-B6733EB42615}" srcOrd="3" destOrd="0" presId="urn:microsoft.com/office/officeart/2005/8/layout/vList5"/>
    <dgm:cxn modelId="{6BED6592-9E68-44A1-8DE7-2A4251E4BF50}" type="presParOf" srcId="{4530FA5F-86BE-4171-8B9A-8B9FEC776A3E}" destId="{09E50B4A-243A-4A39-BA8A-8E4DC4C1985D}" srcOrd="4" destOrd="0" presId="urn:microsoft.com/office/officeart/2005/8/layout/vList5"/>
    <dgm:cxn modelId="{C1A35EE6-F800-4CDC-9BC7-E7E0564EDFE1}" type="presParOf" srcId="{09E50B4A-243A-4A39-BA8A-8E4DC4C1985D}" destId="{8AD38B7E-DD45-4353-BBD7-E64AA812EF2F}" srcOrd="0" destOrd="0" presId="urn:microsoft.com/office/officeart/2005/8/layout/vList5"/>
    <dgm:cxn modelId="{CAD063EE-99C4-49F1-BD93-3C20401DFEF8}" type="presParOf" srcId="{09E50B4A-243A-4A39-BA8A-8E4DC4C1985D}" destId="{A5B893BA-8848-480C-92BF-68912D3BD0B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75101-86DC-4A72-992F-60A626B05900}">
      <dsp:nvSpPr>
        <dsp:cNvPr id="0" name=""/>
        <dsp:cNvSpPr/>
      </dsp:nvSpPr>
      <dsp:spPr>
        <a:xfrm rot="5400000">
          <a:off x="6956433" y="-3134335"/>
          <a:ext cx="1262016" cy="785097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300" kern="12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Hasta un máximo de 5 Archivos (Nota: Archivos del usuario o archivos que se le han compartido al usuario)</a:t>
          </a:r>
          <a:endParaRPr lang="en-US" sz="1300" kern="12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300" kern="12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No se soportan carpetas por el momento</a:t>
          </a:r>
          <a:endParaRPr lang="en-US" sz="1300" kern="12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sp:txBody>
      <dsp:txXfrm rot="-5400000">
        <a:off x="3661956" y="221749"/>
        <a:ext cx="7789365" cy="1138802"/>
      </dsp:txXfrm>
    </dsp:sp>
    <dsp:sp modelId="{B37A46E8-73CB-4C03-9C79-44562F49918B}">
      <dsp:nvSpPr>
        <dsp:cNvPr id="0" name=""/>
        <dsp:cNvSpPr/>
      </dsp:nvSpPr>
      <dsp:spPr>
        <a:xfrm>
          <a:off x="754215" y="2390"/>
          <a:ext cx="2907740" cy="157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Copilot en OneDrive: # de Archivos con los que opera:</a:t>
          </a:r>
          <a:endParaRPr lang="en-US" sz="1600" b="1" kern="12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sp:txBody>
      <dsp:txXfrm>
        <a:off x="831223" y="79398"/>
        <a:ext cx="2753724" cy="1423504"/>
      </dsp:txXfrm>
    </dsp:sp>
    <dsp:sp modelId="{8FA3136B-7401-4EAA-B17D-2ED39860EAD0}">
      <dsp:nvSpPr>
        <dsp:cNvPr id="0" name=""/>
        <dsp:cNvSpPr/>
      </dsp:nvSpPr>
      <dsp:spPr>
        <a:xfrm rot="5400000">
          <a:off x="6956433" y="-1477938"/>
          <a:ext cx="1262016" cy="7850972"/>
        </a:xfrm>
        <a:prstGeom prst="round2Same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20: Sitios | Bibliotecas de Documentos | Carpetas | Documentos</a:t>
          </a:r>
          <a:endParaRPr lang="en-US" sz="1300" kern="12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Se pueden aplicar combinaciones de orígenes</a:t>
          </a:r>
          <a:endParaRPr lang="en-US" sz="1300" kern="12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Si se requiere que se tenga en cuenta + de 20 orígenes, ir al nivel más alto posible (Sitios) </a:t>
          </a:r>
          <a:endParaRPr lang="en-US" sz="1300" kern="12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sp:txBody>
      <dsp:txXfrm rot="-5400000">
        <a:off x="3661956" y="1878146"/>
        <a:ext cx="7789365" cy="1138802"/>
      </dsp:txXfrm>
    </dsp:sp>
    <dsp:sp modelId="{CE2B7249-3492-41D9-9F44-A443BDAD6D7A}">
      <dsp:nvSpPr>
        <dsp:cNvPr id="0" name=""/>
        <dsp:cNvSpPr/>
      </dsp:nvSpPr>
      <dsp:spPr>
        <a:xfrm>
          <a:off x="754215" y="1658787"/>
          <a:ext cx="2907740" cy="157752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Agentes de </a:t>
          </a:r>
          <a:r>
            <a:rPr lang="es-ES" sz="1600" b="1" kern="1200" dirty="0" err="1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Copilot</a:t>
          </a:r>
          <a:r>
            <a:rPr lang="es-ES" sz="1600" b="1" kern="12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 para SharePoint: # de Orígenes que se pueden configurar</a:t>
          </a:r>
          <a:endParaRPr lang="en-US" sz="1600" b="1" kern="12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sp:txBody>
      <dsp:txXfrm>
        <a:off x="831223" y="1735795"/>
        <a:ext cx="2753724" cy="1423504"/>
      </dsp:txXfrm>
    </dsp:sp>
    <dsp:sp modelId="{A5B893BA-8848-480C-92BF-68912D3BD0B0}">
      <dsp:nvSpPr>
        <dsp:cNvPr id="0" name=""/>
        <dsp:cNvSpPr/>
      </dsp:nvSpPr>
      <dsp:spPr>
        <a:xfrm rot="5400000">
          <a:off x="6951575" y="178458"/>
          <a:ext cx="1262016" cy="7850972"/>
        </a:xfrm>
        <a:prstGeom prst="round2Same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Documentos Office: DOC, DOCX, PPT, PPTX, XLSX</a:t>
          </a:r>
          <a:endParaRPr lang="en-US" sz="1300" kern="12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Formatos Universales: PDF, TXT, RTF</a:t>
          </a:r>
          <a:endParaRPr lang="en-US" sz="1300" kern="12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Archivos Web: ASPX, HTM, HTML</a:t>
          </a:r>
          <a:endParaRPr lang="en-US" sz="1300" kern="12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Documentos con formato </a:t>
          </a:r>
          <a:r>
            <a:rPr lang="es-ES" sz="1300" kern="1200" dirty="0" err="1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OpenDocument</a:t>
          </a:r>
          <a:r>
            <a:rPr lang="es-ES" sz="1300" kern="12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: ODT, ODP</a:t>
          </a:r>
          <a:endParaRPr lang="en-US" sz="1300" kern="12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En breve: Videos, Imágenes, OneNote (Nota: Soporte de imágenes en </a:t>
          </a:r>
          <a:r>
            <a:rPr lang="es-ES" sz="1300" kern="1200" dirty="0" err="1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Copilot</a:t>
          </a:r>
          <a:r>
            <a:rPr lang="es-ES" sz="1300" kern="1200" dirty="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 en OneDrive está Rolling </a:t>
          </a:r>
          <a:r>
            <a:rPr lang="es-ES" sz="1300" kern="1200" dirty="0" err="1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Out</a:t>
          </a:r>
          <a:endParaRPr lang="en-US" sz="1300" kern="12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sp:txBody>
      <dsp:txXfrm rot="-5400000">
        <a:off x="3657098" y="3534543"/>
        <a:ext cx="7789365" cy="1138802"/>
      </dsp:txXfrm>
    </dsp:sp>
    <dsp:sp modelId="{8AD38B7E-DD45-4353-BBD7-E64AA812EF2F}">
      <dsp:nvSpPr>
        <dsp:cNvPr id="0" name=""/>
        <dsp:cNvSpPr/>
      </dsp:nvSpPr>
      <dsp:spPr>
        <a:xfrm>
          <a:off x="754215" y="3315183"/>
          <a:ext cx="2902882" cy="157752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Tipos de Archivos que se soportan</a:t>
          </a:r>
          <a:endParaRPr lang="en-US" sz="1600" b="1" kern="1200" dirty="0"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sp:txBody>
      <dsp:txXfrm>
        <a:off x="831223" y="3392191"/>
        <a:ext cx="2748866" cy="1423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DE64126-01F5-5C2F-E5BF-B1980947BB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57C9344-4592-2AC4-6B1F-5669CE5556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181A7-0250-4260-99A1-83B40F4AF3B1}" type="datetimeFigureOut">
              <a:rPr lang="es-MX" smtClean="0"/>
              <a:t>01/06/2025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476C0EF-35A9-DB17-BCC5-0C3D44BC22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A4565A4-ACB3-EE0B-70B1-0ADD092145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027CB-77D1-4D43-9B58-AD308BFCBB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0591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9B117-6BCA-4EB8-80DC-715E35A24D5E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291DC-1F6B-47C1-B1BE-C8A1078F4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21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53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213D3-94C3-8F38-B569-FE3B11138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6B576-7891-EB95-D612-4ECB45F49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F1A91E-E9E3-B94E-0A7A-01D65DC9A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Copilot in OneDrive is an innovative AI-powered assistant designed to revolutionize the way you interact with your files and streamline your workflow.</a:t>
            </a:r>
          </a:p>
          <a:p>
            <a:pPr algn="l">
              <a:buNone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Managing numerous files can be overwhelming and time-consuming, and Copilot aims to solve a central problem: reducing the preparatory work needed before you can focus on your actual tasks.</a:t>
            </a:r>
          </a:p>
          <a:p>
            <a:pPr algn="l">
              <a:buNone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This intelligent tool enhances your OneDrive experience in four key ways:</a:t>
            </a:r>
          </a:p>
          <a:p>
            <a:pPr algn="l">
              <a:spcBef>
                <a:spcPts val="1350"/>
              </a:spcBef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Extract information from multiple files in your OneDrive without even opening them</a:t>
            </a:r>
          </a:p>
          <a:p>
            <a:pPr algn="l">
              <a:spcBef>
                <a:spcPts val="1350"/>
              </a:spcBef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Compare the key differences between documents in just a single-click</a:t>
            </a:r>
          </a:p>
          <a:p>
            <a:pPr algn="l">
              <a:spcBef>
                <a:spcPts val="1350"/>
              </a:spcBef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Quickly summarize files in your OneDrive so that staying updated on important files doesn't take you hours</a:t>
            </a:r>
          </a:p>
          <a:p>
            <a:pPr algn="l">
              <a:spcBef>
                <a:spcPts val="1350"/>
              </a:spcBef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Generate insights from your documents and jumpstart your work with the help of Copilot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D3C06-50BC-6C22-8FC4-8646D7F651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45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76346-4B1D-7C24-C7B3-B5ADE5D52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117CA3-529D-B990-0818-391AAAE62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B8AFB-CC55-E3B7-7BDB-788C11B97B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SV" dirty="0"/>
              <a:t>SharePoint y OneDrive y su rol clave en Microsoft 365</a:t>
            </a:r>
          </a:p>
          <a:p>
            <a:pPr lvl="0">
              <a:defRPr/>
            </a:pPr>
            <a:r>
              <a:rPr lang="es-SV" dirty="0"/>
              <a:t>Agentes de </a:t>
            </a:r>
            <a:r>
              <a:rPr lang="es-SV" dirty="0" err="1"/>
              <a:t>Copilot</a:t>
            </a:r>
            <a:r>
              <a:rPr lang="es-SV" dirty="0"/>
              <a:t> para SharePoint y </a:t>
            </a:r>
            <a:r>
              <a:rPr lang="es-SV" dirty="0" err="1"/>
              <a:t>Copilot</a:t>
            </a:r>
            <a:r>
              <a:rPr lang="es-SV" dirty="0"/>
              <a:t> en OneDrive: Escenarios y Casos de Uso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SV" dirty="0" err="1"/>
              <a:t>Copilot</a:t>
            </a:r>
            <a:r>
              <a:rPr lang="es-SV" dirty="0"/>
              <a:t> en OneDrive for Business</a:t>
            </a:r>
          </a:p>
          <a:p>
            <a:pPr lvl="0">
              <a:defRPr/>
            </a:pPr>
            <a:r>
              <a:rPr lang="es-SV" dirty="0"/>
              <a:t>Agentes de </a:t>
            </a:r>
            <a:r>
              <a:rPr lang="es-SV" dirty="0" err="1"/>
              <a:t>Copilot</a:t>
            </a:r>
            <a:r>
              <a:rPr lang="es-SV" dirty="0"/>
              <a:t> para SharePoint </a:t>
            </a:r>
          </a:p>
          <a:p>
            <a:pPr lvl="0">
              <a:defRPr/>
            </a:pPr>
            <a:r>
              <a:rPr lang="es-SV" dirty="0"/>
              <a:t>Prerrequisitos de Agentes de </a:t>
            </a:r>
            <a:r>
              <a:rPr lang="es-SV" dirty="0" err="1"/>
              <a:t>Copilot</a:t>
            </a:r>
            <a:r>
              <a:rPr lang="es-SV" dirty="0"/>
              <a:t> para SharePoint &amp; </a:t>
            </a:r>
            <a:r>
              <a:rPr lang="es-SV" dirty="0" err="1"/>
              <a:t>Copilot</a:t>
            </a:r>
            <a:r>
              <a:rPr lang="es-SV" dirty="0"/>
              <a:t> en OneDrive for Business  </a:t>
            </a:r>
          </a:p>
          <a:p>
            <a:pPr lvl="0">
              <a:defRPr/>
            </a:pPr>
            <a:r>
              <a:rPr lang="es-SV" dirty="0"/>
              <a:t>Límites de Agentes de </a:t>
            </a:r>
            <a:r>
              <a:rPr lang="es-SV" dirty="0" err="1"/>
              <a:t>Copilot</a:t>
            </a:r>
            <a:r>
              <a:rPr lang="es-SV" dirty="0"/>
              <a:t> para SharePoint &amp; </a:t>
            </a:r>
            <a:r>
              <a:rPr lang="es-SV" dirty="0" err="1"/>
              <a:t>Copilot</a:t>
            </a:r>
            <a:r>
              <a:rPr lang="es-SV" dirty="0"/>
              <a:t> en OneDrive for Business</a:t>
            </a:r>
          </a:p>
          <a:p>
            <a:pPr lvl="0">
              <a:defRPr/>
            </a:pPr>
            <a:r>
              <a:rPr lang="es-SV" dirty="0" err="1"/>
              <a:t>Roadmap</a:t>
            </a:r>
            <a:r>
              <a:rPr lang="es-SV" dirty="0"/>
              <a:t> de Agentes de </a:t>
            </a:r>
            <a:r>
              <a:rPr lang="es-SV" dirty="0" err="1"/>
              <a:t>Copilot</a:t>
            </a:r>
            <a:r>
              <a:rPr lang="es-SV" dirty="0"/>
              <a:t> para SharePoint y </a:t>
            </a:r>
            <a:r>
              <a:rPr lang="es-SV" dirty="0" err="1"/>
              <a:t>Copilot</a:t>
            </a:r>
            <a:r>
              <a:rPr lang="es-SV" dirty="0"/>
              <a:t> en OneDrive</a:t>
            </a:r>
          </a:p>
          <a:p>
            <a:pPr lvl="0">
              <a:defRPr/>
            </a:pPr>
            <a:r>
              <a:rPr lang="es-SV" dirty="0"/>
              <a:t>Conclusiones &amp; Referencias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B1C45-9BA5-C23F-DD34-05A9D2EFC2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A291DC-1F6B-47C1-B1BE-C8A1078F4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962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DDC40-9F9A-0E65-F1A2-A63246A2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73612E-F2E2-FC59-954A-52E3175FF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5C41DC-DC92-DF34-B7BB-A4E93E5B7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FFFD3-0D09-0562-5028-159713F3A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75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704BE-5DAD-B8B4-2426-40556877D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1A8212-B3E3-451D-1226-F91259A91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2D3662-B4A1-452D-06F4-7F7057EA3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61430-E525-7D22-5425-5C157A1C9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13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0C6DF-F14F-1B71-3C49-19BB3B5CE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1F31E0-D555-61EC-E6A3-6FD045367A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E4ECCB-3F33-62DA-385C-D524E4AC6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E80AF-DA32-44BD-DD14-22EE12C7E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87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12617-6114-76AE-35D5-45D6A24E6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31EB74-9990-BFE4-535A-AC9906C33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B4058F-34BB-B362-639A-F6007C769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6D1CB-666E-43A1-1A2E-AE729A590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45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22A9A-5416-49CE-2454-C4E75FE2C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302C40-3827-0D0C-3D30-0E464AC7A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2E143C-EABC-1AA2-F98A-DC9C97752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E9984-9FC6-8FAD-8BF2-71EA65C17B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48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E9EDC-CEAE-EBC8-77F1-6021B5E6E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3A6AA-52C5-A1FA-443F-57C19D0D9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3F8CA2-0676-2837-3B75-6A9A6E12E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SV" dirty="0"/>
              <a:t>SharePoint y OneDrive y su rol clave en Microsoft 365</a:t>
            </a:r>
          </a:p>
          <a:p>
            <a:pPr lvl="0">
              <a:defRPr/>
            </a:pPr>
            <a:r>
              <a:rPr lang="es-SV" dirty="0"/>
              <a:t>Agentes de </a:t>
            </a:r>
            <a:r>
              <a:rPr lang="es-SV" dirty="0" err="1"/>
              <a:t>Copilot</a:t>
            </a:r>
            <a:r>
              <a:rPr lang="es-SV" dirty="0"/>
              <a:t> para SharePoint y </a:t>
            </a:r>
            <a:r>
              <a:rPr lang="es-SV" dirty="0" err="1"/>
              <a:t>Copilot</a:t>
            </a:r>
            <a:r>
              <a:rPr lang="es-SV" dirty="0"/>
              <a:t> en OneDrive: Escenarios y Casos de Uso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SV" dirty="0" err="1"/>
              <a:t>Copilot</a:t>
            </a:r>
            <a:r>
              <a:rPr lang="es-SV" dirty="0"/>
              <a:t> en OneDrive for Business</a:t>
            </a:r>
          </a:p>
          <a:p>
            <a:pPr lvl="0">
              <a:defRPr/>
            </a:pPr>
            <a:r>
              <a:rPr lang="es-SV" dirty="0"/>
              <a:t>Agentes de </a:t>
            </a:r>
            <a:r>
              <a:rPr lang="es-SV" dirty="0" err="1"/>
              <a:t>Copilot</a:t>
            </a:r>
            <a:r>
              <a:rPr lang="es-SV" dirty="0"/>
              <a:t> para SharePoint </a:t>
            </a:r>
          </a:p>
          <a:p>
            <a:pPr lvl="0">
              <a:defRPr/>
            </a:pPr>
            <a:r>
              <a:rPr lang="es-SV" dirty="0"/>
              <a:t>Prerrequisitos de Agentes de </a:t>
            </a:r>
            <a:r>
              <a:rPr lang="es-SV" dirty="0" err="1"/>
              <a:t>Copilot</a:t>
            </a:r>
            <a:r>
              <a:rPr lang="es-SV" dirty="0"/>
              <a:t> para SharePoint &amp; </a:t>
            </a:r>
            <a:r>
              <a:rPr lang="es-SV" dirty="0" err="1"/>
              <a:t>Copilot</a:t>
            </a:r>
            <a:r>
              <a:rPr lang="es-SV" dirty="0"/>
              <a:t> en OneDrive for Business  </a:t>
            </a:r>
          </a:p>
          <a:p>
            <a:pPr lvl="0">
              <a:defRPr/>
            </a:pPr>
            <a:r>
              <a:rPr lang="es-SV" dirty="0"/>
              <a:t>Límites de Agentes de </a:t>
            </a:r>
            <a:r>
              <a:rPr lang="es-SV" dirty="0" err="1"/>
              <a:t>Copilot</a:t>
            </a:r>
            <a:r>
              <a:rPr lang="es-SV" dirty="0"/>
              <a:t> para SharePoint &amp; </a:t>
            </a:r>
            <a:r>
              <a:rPr lang="es-SV" dirty="0" err="1"/>
              <a:t>Copilot</a:t>
            </a:r>
            <a:r>
              <a:rPr lang="es-SV" dirty="0"/>
              <a:t> en OneDrive for Business</a:t>
            </a:r>
          </a:p>
          <a:p>
            <a:pPr lvl="0">
              <a:defRPr/>
            </a:pPr>
            <a:r>
              <a:rPr lang="es-SV" dirty="0" err="1"/>
              <a:t>Roadmap</a:t>
            </a:r>
            <a:r>
              <a:rPr lang="es-SV" dirty="0"/>
              <a:t> de Agentes de </a:t>
            </a:r>
            <a:r>
              <a:rPr lang="es-SV" dirty="0" err="1"/>
              <a:t>Copilot</a:t>
            </a:r>
            <a:r>
              <a:rPr lang="es-SV" dirty="0"/>
              <a:t> para SharePoint y </a:t>
            </a:r>
            <a:r>
              <a:rPr lang="es-SV" dirty="0" err="1"/>
              <a:t>Copilot</a:t>
            </a:r>
            <a:r>
              <a:rPr lang="es-SV" dirty="0"/>
              <a:t> en OneDrive</a:t>
            </a:r>
          </a:p>
          <a:p>
            <a:pPr lvl="0">
              <a:defRPr/>
            </a:pPr>
            <a:r>
              <a:rPr lang="es-SV" dirty="0"/>
              <a:t>Conclusiones &amp; Referencias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74E15-5AB7-5812-16B2-CB89A497A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24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2D509-6DD5-CE2E-0B22-E2604F07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2B2200-BCCC-0635-DFF7-0E14E6D6D5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D2774F-F50A-8D27-4F93-708F4E438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01EF1-10A7-1E78-5F71-FBEFDB1D2A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85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13D4E-6136-924E-50EB-F159D389D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DFCC85-0294-984A-BB35-66EF96F57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34580C-BB8A-4E63-8421-EEC53F1C3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SV" dirty="0"/>
              <a:t>SharePoint y OneDrive y su rol clave en Microsoft 365</a:t>
            </a:r>
          </a:p>
          <a:p>
            <a:pPr lvl="0">
              <a:defRPr/>
            </a:pPr>
            <a:r>
              <a:rPr lang="es-SV" dirty="0"/>
              <a:t>Agentes de </a:t>
            </a:r>
            <a:r>
              <a:rPr lang="es-SV" dirty="0" err="1"/>
              <a:t>Copilot</a:t>
            </a:r>
            <a:r>
              <a:rPr lang="es-SV" dirty="0"/>
              <a:t> para SharePoint y </a:t>
            </a:r>
            <a:r>
              <a:rPr lang="es-SV" dirty="0" err="1"/>
              <a:t>Copilot</a:t>
            </a:r>
            <a:r>
              <a:rPr lang="es-SV" dirty="0"/>
              <a:t> en OneDrive: Escenarios y Casos de Uso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SV" dirty="0" err="1"/>
              <a:t>Copilot</a:t>
            </a:r>
            <a:r>
              <a:rPr lang="es-SV" dirty="0"/>
              <a:t> en OneDrive for Business</a:t>
            </a:r>
          </a:p>
          <a:p>
            <a:pPr lvl="0">
              <a:defRPr/>
            </a:pPr>
            <a:r>
              <a:rPr lang="es-SV" dirty="0"/>
              <a:t>Agentes de </a:t>
            </a:r>
            <a:r>
              <a:rPr lang="es-SV" dirty="0" err="1"/>
              <a:t>Copilot</a:t>
            </a:r>
            <a:r>
              <a:rPr lang="es-SV" dirty="0"/>
              <a:t> para SharePoint </a:t>
            </a:r>
          </a:p>
          <a:p>
            <a:pPr lvl="0">
              <a:defRPr/>
            </a:pPr>
            <a:r>
              <a:rPr lang="es-SV" dirty="0"/>
              <a:t>Prerrequisitos de Agentes de </a:t>
            </a:r>
            <a:r>
              <a:rPr lang="es-SV" dirty="0" err="1"/>
              <a:t>Copilot</a:t>
            </a:r>
            <a:r>
              <a:rPr lang="es-SV" dirty="0"/>
              <a:t> para SharePoint &amp; </a:t>
            </a:r>
            <a:r>
              <a:rPr lang="es-SV" dirty="0" err="1"/>
              <a:t>Copilot</a:t>
            </a:r>
            <a:r>
              <a:rPr lang="es-SV" dirty="0"/>
              <a:t> en OneDrive for Business  </a:t>
            </a:r>
          </a:p>
          <a:p>
            <a:pPr lvl="0">
              <a:defRPr/>
            </a:pPr>
            <a:r>
              <a:rPr lang="es-SV" dirty="0"/>
              <a:t>Límites de Agentes de </a:t>
            </a:r>
            <a:r>
              <a:rPr lang="es-SV" dirty="0" err="1"/>
              <a:t>Copilot</a:t>
            </a:r>
            <a:r>
              <a:rPr lang="es-SV" dirty="0"/>
              <a:t> para SharePoint &amp; </a:t>
            </a:r>
            <a:r>
              <a:rPr lang="es-SV" dirty="0" err="1"/>
              <a:t>Copilot</a:t>
            </a:r>
            <a:r>
              <a:rPr lang="es-SV" dirty="0"/>
              <a:t> en OneDrive for Business</a:t>
            </a:r>
          </a:p>
          <a:p>
            <a:pPr lvl="0">
              <a:defRPr/>
            </a:pPr>
            <a:r>
              <a:rPr lang="es-SV" dirty="0" err="1"/>
              <a:t>Roadmap</a:t>
            </a:r>
            <a:r>
              <a:rPr lang="es-SV" dirty="0"/>
              <a:t> de Agentes de </a:t>
            </a:r>
            <a:r>
              <a:rPr lang="es-SV" dirty="0" err="1"/>
              <a:t>Copilot</a:t>
            </a:r>
            <a:r>
              <a:rPr lang="es-SV" dirty="0"/>
              <a:t> para SharePoint y </a:t>
            </a:r>
            <a:r>
              <a:rPr lang="es-SV" dirty="0" err="1"/>
              <a:t>Copilot</a:t>
            </a:r>
            <a:r>
              <a:rPr lang="es-SV" dirty="0"/>
              <a:t> en OneDrive</a:t>
            </a:r>
          </a:p>
          <a:p>
            <a:pPr lvl="0">
              <a:defRPr/>
            </a:pPr>
            <a:r>
              <a:rPr lang="es-SV" dirty="0"/>
              <a:t>Conclusiones &amp; Referencias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F9374-9C65-6585-F29B-0CFFED265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9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i="0" dirty="0" err="1">
                <a:solidFill>
                  <a:srgbClr val="676A6C"/>
                </a:solidFill>
                <a:effectLst/>
                <a:latin typeface="open sans" panose="020B0606030504020204" pitchFamily="34" charset="0"/>
              </a:rPr>
              <a:t>Copilot</a:t>
            </a:r>
            <a:r>
              <a:rPr lang="es-ES" b="1" i="0" dirty="0">
                <a:solidFill>
                  <a:srgbClr val="676A6C"/>
                </a:solidFill>
                <a:effectLst/>
                <a:latin typeface="open sans" panose="020B0606030504020204" pitchFamily="34" charset="0"/>
              </a:rPr>
              <a:t> en SharePoint &amp; OneDrive: El camino hacia una gestión documental eficiente e inteligente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07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14C77-0001-81A7-F1A0-9761516A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26D3F6-2C29-358F-8B98-CF37DA681F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7E009-130E-4247-D12D-7DD2EFB22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772C7-2FE2-CF3A-5156-F0960BD8F3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01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07A20-619F-46E7-491C-CE0074370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1880C4-7413-1CA5-A70D-F76384406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860D6E-6D7A-5C0E-CEA4-DBC9399808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25BDF-5B33-B119-77A7-E014BAD966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25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529BF-7196-F4E2-780D-2F2B4559A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B4775E-7313-E29A-0075-11A5055AD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3877E-C02D-8F46-0789-B66742194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SV" dirty="0"/>
              <a:t>SharePoint y OneDrive y su rol clave en Microsoft 365</a:t>
            </a:r>
          </a:p>
          <a:p>
            <a:pPr lvl="0">
              <a:defRPr/>
            </a:pPr>
            <a:r>
              <a:rPr lang="es-SV" dirty="0"/>
              <a:t>Agentes de </a:t>
            </a:r>
            <a:r>
              <a:rPr lang="es-SV" dirty="0" err="1"/>
              <a:t>Copilot</a:t>
            </a:r>
            <a:r>
              <a:rPr lang="es-SV" dirty="0"/>
              <a:t> para SharePoint y </a:t>
            </a:r>
            <a:r>
              <a:rPr lang="es-SV" dirty="0" err="1"/>
              <a:t>Copilot</a:t>
            </a:r>
            <a:r>
              <a:rPr lang="es-SV" dirty="0"/>
              <a:t> en OneDrive: Escenarios y Casos de Uso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SV" dirty="0" err="1"/>
              <a:t>Copilot</a:t>
            </a:r>
            <a:r>
              <a:rPr lang="es-SV" dirty="0"/>
              <a:t> en OneDrive for Business</a:t>
            </a:r>
          </a:p>
          <a:p>
            <a:pPr lvl="0">
              <a:defRPr/>
            </a:pPr>
            <a:r>
              <a:rPr lang="es-SV" dirty="0"/>
              <a:t>Agentes de </a:t>
            </a:r>
            <a:r>
              <a:rPr lang="es-SV" dirty="0" err="1"/>
              <a:t>Copilot</a:t>
            </a:r>
            <a:r>
              <a:rPr lang="es-SV" dirty="0"/>
              <a:t> para SharePoint </a:t>
            </a:r>
          </a:p>
          <a:p>
            <a:pPr lvl="0">
              <a:defRPr/>
            </a:pPr>
            <a:r>
              <a:rPr lang="es-SV" dirty="0"/>
              <a:t>Prerrequisitos de Agentes de </a:t>
            </a:r>
            <a:r>
              <a:rPr lang="es-SV" dirty="0" err="1"/>
              <a:t>Copilot</a:t>
            </a:r>
            <a:r>
              <a:rPr lang="es-SV" dirty="0"/>
              <a:t> para SharePoint &amp; </a:t>
            </a:r>
            <a:r>
              <a:rPr lang="es-SV" dirty="0" err="1"/>
              <a:t>Copilot</a:t>
            </a:r>
            <a:r>
              <a:rPr lang="es-SV" dirty="0"/>
              <a:t> en OneDrive for Business  </a:t>
            </a:r>
          </a:p>
          <a:p>
            <a:pPr lvl="0">
              <a:defRPr/>
            </a:pPr>
            <a:r>
              <a:rPr lang="es-SV" dirty="0"/>
              <a:t>Límites de Agentes de </a:t>
            </a:r>
            <a:r>
              <a:rPr lang="es-SV" dirty="0" err="1"/>
              <a:t>Copilot</a:t>
            </a:r>
            <a:r>
              <a:rPr lang="es-SV" dirty="0"/>
              <a:t> para SharePoint &amp; </a:t>
            </a:r>
            <a:r>
              <a:rPr lang="es-SV" dirty="0" err="1"/>
              <a:t>Copilot</a:t>
            </a:r>
            <a:r>
              <a:rPr lang="es-SV" dirty="0"/>
              <a:t> en OneDrive for Business</a:t>
            </a:r>
          </a:p>
          <a:p>
            <a:pPr lvl="0">
              <a:defRPr/>
            </a:pPr>
            <a:r>
              <a:rPr lang="es-SV" dirty="0" err="1"/>
              <a:t>Roadmap</a:t>
            </a:r>
            <a:r>
              <a:rPr lang="es-SV" dirty="0"/>
              <a:t> de Agentes de </a:t>
            </a:r>
            <a:r>
              <a:rPr lang="es-SV" dirty="0" err="1"/>
              <a:t>Copilot</a:t>
            </a:r>
            <a:r>
              <a:rPr lang="es-SV" dirty="0"/>
              <a:t> para SharePoint y </a:t>
            </a:r>
            <a:r>
              <a:rPr lang="es-SV" dirty="0" err="1"/>
              <a:t>Copilot</a:t>
            </a:r>
            <a:r>
              <a:rPr lang="es-SV" dirty="0"/>
              <a:t> en OneDrive</a:t>
            </a:r>
          </a:p>
          <a:p>
            <a:pPr lvl="0">
              <a:defRPr/>
            </a:pPr>
            <a:r>
              <a:rPr lang="es-SV" dirty="0"/>
              <a:t>Conclusiones &amp; Referencias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162E0-865B-6E91-6FFA-2BB5FECD63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51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B85B-5F08-A935-C4A7-17F53F443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ADC99-847C-2718-894F-1EF635A85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9BD399-2FEF-2832-0E5E-5F1E941C3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1AD1E-5E01-AA97-C8DA-9D58582C6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156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83654-DE2D-29FA-11AE-54393DFB2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D3F62-DD22-167D-430B-063E39F7DC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FB578-5CC6-A714-9368-2791EA20B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FCC84-17E3-6641-E222-D0EBBBBBBA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62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00BA4-5FCD-E295-25DE-748C13E64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4E782A-09F0-DBA5-4D19-7F10600DB8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E1FD8-C2A3-C4CE-D8B9-00AEB558F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SV" dirty="0"/>
              <a:t>SharePoint y OneDrive y su rol clave en Microsoft 365</a:t>
            </a:r>
          </a:p>
          <a:p>
            <a:pPr lvl="0">
              <a:defRPr/>
            </a:pPr>
            <a:r>
              <a:rPr lang="es-SV" dirty="0"/>
              <a:t>Agentes de </a:t>
            </a:r>
            <a:r>
              <a:rPr lang="es-SV" dirty="0" err="1"/>
              <a:t>Copilot</a:t>
            </a:r>
            <a:r>
              <a:rPr lang="es-SV" dirty="0"/>
              <a:t> para SharePoint y </a:t>
            </a:r>
            <a:r>
              <a:rPr lang="es-SV" dirty="0" err="1"/>
              <a:t>Copilot</a:t>
            </a:r>
            <a:r>
              <a:rPr lang="es-SV" dirty="0"/>
              <a:t> en OneDrive: Escenarios y Casos de Uso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SV" dirty="0" err="1"/>
              <a:t>Copilot</a:t>
            </a:r>
            <a:r>
              <a:rPr lang="es-SV" dirty="0"/>
              <a:t> en OneDrive for Business</a:t>
            </a:r>
          </a:p>
          <a:p>
            <a:pPr lvl="0">
              <a:defRPr/>
            </a:pPr>
            <a:r>
              <a:rPr lang="es-SV" dirty="0"/>
              <a:t>Agentes de </a:t>
            </a:r>
            <a:r>
              <a:rPr lang="es-SV" dirty="0" err="1"/>
              <a:t>Copilot</a:t>
            </a:r>
            <a:r>
              <a:rPr lang="es-SV" dirty="0"/>
              <a:t> para SharePoint </a:t>
            </a:r>
          </a:p>
          <a:p>
            <a:pPr lvl="0">
              <a:defRPr/>
            </a:pPr>
            <a:r>
              <a:rPr lang="es-SV" dirty="0"/>
              <a:t>Prerrequisitos de Agentes de </a:t>
            </a:r>
            <a:r>
              <a:rPr lang="es-SV" dirty="0" err="1"/>
              <a:t>Copilot</a:t>
            </a:r>
            <a:r>
              <a:rPr lang="es-SV" dirty="0"/>
              <a:t> para SharePoint &amp; </a:t>
            </a:r>
            <a:r>
              <a:rPr lang="es-SV" dirty="0" err="1"/>
              <a:t>Copilot</a:t>
            </a:r>
            <a:r>
              <a:rPr lang="es-SV" dirty="0"/>
              <a:t> en OneDrive for Business  </a:t>
            </a:r>
          </a:p>
          <a:p>
            <a:pPr lvl="0">
              <a:defRPr/>
            </a:pPr>
            <a:r>
              <a:rPr lang="es-SV" dirty="0"/>
              <a:t>Límites de Agentes de </a:t>
            </a:r>
            <a:r>
              <a:rPr lang="es-SV" dirty="0" err="1"/>
              <a:t>Copilot</a:t>
            </a:r>
            <a:r>
              <a:rPr lang="es-SV" dirty="0"/>
              <a:t> para SharePoint &amp; </a:t>
            </a:r>
            <a:r>
              <a:rPr lang="es-SV" dirty="0" err="1"/>
              <a:t>Copilot</a:t>
            </a:r>
            <a:r>
              <a:rPr lang="es-SV" dirty="0"/>
              <a:t> en OneDrive for Business</a:t>
            </a:r>
          </a:p>
          <a:p>
            <a:pPr lvl="0">
              <a:defRPr/>
            </a:pPr>
            <a:r>
              <a:rPr lang="es-SV" dirty="0" err="1"/>
              <a:t>Roadmap</a:t>
            </a:r>
            <a:r>
              <a:rPr lang="es-SV" dirty="0"/>
              <a:t> de Agentes de </a:t>
            </a:r>
            <a:r>
              <a:rPr lang="es-SV" dirty="0" err="1"/>
              <a:t>Copilot</a:t>
            </a:r>
            <a:r>
              <a:rPr lang="es-SV" dirty="0"/>
              <a:t> para SharePoint y </a:t>
            </a:r>
            <a:r>
              <a:rPr lang="es-SV" dirty="0" err="1"/>
              <a:t>Copilot</a:t>
            </a:r>
            <a:r>
              <a:rPr lang="es-SV" dirty="0"/>
              <a:t> en OneDrive</a:t>
            </a:r>
          </a:p>
          <a:p>
            <a:pPr lvl="0">
              <a:defRPr/>
            </a:pPr>
            <a:r>
              <a:rPr lang="es-SV" dirty="0"/>
              <a:t>Conclusiones &amp; Referencias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40FB8-A2C6-CAF1-759D-B838A4ED6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4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23355-3D0C-54A8-F854-C0E1B19C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83A417-244E-EBD0-CAEE-6501131B0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1960A5-C62B-B875-1AFF-29485B5BE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7F2D3-F407-FFAD-4B63-960EC339AE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02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F5096-0DD7-95BF-AB5E-365C273B7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E6C9E1-C228-C74E-B569-A9DF82C4F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72F908-0E94-E2A5-966E-0D7A46CA69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673A6-ED3E-5D0F-5891-505D0EB10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51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9C7B4-1889-68DE-FDB4-16325F7ED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0A3918-4CA2-C809-8C11-A056A58615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DD9CD4-4395-522B-E9D3-55DBE040F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0B87D-C2E5-5F88-3010-F07EC779D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70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3BAC4-21EE-0EE3-D2A6-8006C1856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C2432-E983-B64F-2368-308D3F093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368C65-9C72-0653-40D8-9B6234E57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SV" dirty="0"/>
              <a:t>SharePoint y OneDrive y su rol clave en Microsoft 365</a:t>
            </a:r>
          </a:p>
          <a:p>
            <a:pPr lvl="0">
              <a:defRPr/>
            </a:pPr>
            <a:r>
              <a:rPr lang="es-SV" dirty="0"/>
              <a:t>Agentes de </a:t>
            </a:r>
            <a:r>
              <a:rPr lang="es-SV" dirty="0" err="1"/>
              <a:t>Copilot</a:t>
            </a:r>
            <a:r>
              <a:rPr lang="es-SV" dirty="0"/>
              <a:t> para SharePoint: Escenarios y Casos de Uso</a:t>
            </a:r>
          </a:p>
          <a:p>
            <a:pPr lvl="0">
              <a:defRPr/>
            </a:pPr>
            <a:r>
              <a:rPr lang="es-SV" dirty="0"/>
              <a:t>Agentes de </a:t>
            </a:r>
            <a:r>
              <a:rPr lang="es-SV" dirty="0" err="1"/>
              <a:t>Copilot</a:t>
            </a:r>
            <a:r>
              <a:rPr lang="es-SV" dirty="0"/>
              <a:t> para SharePoint en detalle</a:t>
            </a:r>
          </a:p>
          <a:p>
            <a:pPr lvl="0">
              <a:defRPr/>
            </a:pPr>
            <a:r>
              <a:rPr lang="es-SV" dirty="0"/>
              <a:t>Prerrequisitos de Agentes de </a:t>
            </a:r>
            <a:r>
              <a:rPr lang="es-SV" dirty="0" err="1"/>
              <a:t>Copilot</a:t>
            </a:r>
            <a:r>
              <a:rPr lang="es-SV" dirty="0"/>
              <a:t> para SharePoint + Limitaciones &amp; Gobierno</a:t>
            </a:r>
          </a:p>
          <a:p>
            <a:pPr lvl="0">
              <a:defRPr/>
            </a:pPr>
            <a:r>
              <a:rPr lang="es-SV" dirty="0" err="1"/>
              <a:t>Roadmap</a:t>
            </a:r>
            <a:r>
              <a:rPr lang="es-SV" dirty="0"/>
              <a:t> de Agentes de </a:t>
            </a:r>
            <a:r>
              <a:rPr lang="es-SV" dirty="0" err="1"/>
              <a:t>Copilot</a:t>
            </a:r>
            <a:r>
              <a:rPr lang="es-SV" dirty="0"/>
              <a:t> para SharePoint</a:t>
            </a:r>
          </a:p>
          <a:p>
            <a:pPr lvl="0">
              <a:defRPr/>
            </a:pPr>
            <a:r>
              <a:rPr lang="es-SV" dirty="0"/>
              <a:t>Conclusiones &amp; Referencias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82DDE-E49A-0948-B6F5-1B6F6EB6A4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87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SV" dirty="0"/>
              <a:t>SharePoint y OneDrive y su rol clave en Microsoft 365</a:t>
            </a:r>
          </a:p>
          <a:p>
            <a:pPr lvl="0">
              <a:defRPr/>
            </a:pPr>
            <a:r>
              <a:rPr lang="es-SV" dirty="0"/>
              <a:t>Agentes de </a:t>
            </a:r>
            <a:r>
              <a:rPr lang="es-SV" dirty="0" err="1"/>
              <a:t>Copilot</a:t>
            </a:r>
            <a:r>
              <a:rPr lang="es-SV" dirty="0"/>
              <a:t> para SharePoint y </a:t>
            </a:r>
            <a:r>
              <a:rPr lang="es-SV" dirty="0" err="1"/>
              <a:t>Copilot</a:t>
            </a:r>
            <a:r>
              <a:rPr lang="es-SV" dirty="0"/>
              <a:t> en OneDrive: Escenarios y Casos de Uso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SV" dirty="0" err="1"/>
              <a:t>Copilot</a:t>
            </a:r>
            <a:r>
              <a:rPr lang="es-SV" dirty="0"/>
              <a:t> en OneDrive for Business</a:t>
            </a:r>
          </a:p>
          <a:p>
            <a:pPr lvl="0">
              <a:defRPr/>
            </a:pPr>
            <a:r>
              <a:rPr lang="es-SV" dirty="0"/>
              <a:t>Agentes de </a:t>
            </a:r>
            <a:r>
              <a:rPr lang="es-SV" dirty="0" err="1"/>
              <a:t>Copilot</a:t>
            </a:r>
            <a:r>
              <a:rPr lang="es-SV" dirty="0"/>
              <a:t> para SharePoint </a:t>
            </a:r>
          </a:p>
          <a:p>
            <a:pPr lvl="0">
              <a:defRPr/>
            </a:pPr>
            <a:r>
              <a:rPr lang="es-SV" dirty="0"/>
              <a:t>Prerrequisitos de Agentes de </a:t>
            </a:r>
            <a:r>
              <a:rPr lang="es-SV" dirty="0" err="1"/>
              <a:t>Copilot</a:t>
            </a:r>
            <a:r>
              <a:rPr lang="es-SV" dirty="0"/>
              <a:t> para SharePoint &amp; </a:t>
            </a:r>
            <a:r>
              <a:rPr lang="es-SV" dirty="0" err="1"/>
              <a:t>Copilot</a:t>
            </a:r>
            <a:r>
              <a:rPr lang="es-SV" dirty="0"/>
              <a:t> en OneDrive for Business  </a:t>
            </a:r>
          </a:p>
          <a:p>
            <a:pPr lvl="0">
              <a:defRPr/>
            </a:pPr>
            <a:r>
              <a:rPr lang="es-SV" dirty="0"/>
              <a:t>Límites de Agentes de </a:t>
            </a:r>
            <a:r>
              <a:rPr lang="es-SV" dirty="0" err="1"/>
              <a:t>Copilot</a:t>
            </a:r>
            <a:r>
              <a:rPr lang="es-SV" dirty="0"/>
              <a:t> para SharePoint &amp; </a:t>
            </a:r>
            <a:r>
              <a:rPr lang="es-SV" dirty="0" err="1"/>
              <a:t>Copilot</a:t>
            </a:r>
            <a:r>
              <a:rPr lang="es-SV" dirty="0"/>
              <a:t> en OneDrive for Business</a:t>
            </a:r>
          </a:p>
          <a:p>
            <a:pPr lvl="0">
              <a:defRPr/>
            </a:pPr>
            <a:r>
              <a:rPr lang="es-SV" dirty="0" err="1"/>
              <a:t>Roadmap</a:t>
            </a:r>
            <a:r>
              <a:rPr lang="es-SV" dirty="0"/>
              <a:t> de Agentes de </a:t>
            </a:r>
            <a:r>
              <a:rPr lang="es-SV" dirty="0" err="1"/>
              <a:t>Copilot</a:t>
            </a:r>
            <a:r>
              <a:rPr lang="es-SV" dirty="0"/>
              <a:t> para SharePoint y </a:t>
            </a:r>
            <a:r>
              <a:rPr lang="es-SV" dirty="0" err="1"/>
              <a:t>Copilot</a:t>
            </a:r>
            <a:r>
              <a:rPr lang="es-SV" dirty="0"/>
              <a:t> en OneDrive</a:t>
            </a:r>
          </a:p>
          <a:p>
            <a:pPr lvl="0">
              <a:defRPr/>
            </a:pPr>
            <a:r>
              <a:rPr lang="es-SV" dirty="0"/>
              <a:t>Conclusiones &amp; Referencias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93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SV" dirty="0"/>
              <a:t>SharePoint y OneDrive y su rol clave en Microsoft 365</a:t>
            </a:r>
          </a:p>
          <a:p>
            <a:pPr lvl="0">
              <a:defRPr/>
            </a:pPr>
            <a:r>
              <a:rPr lang="es-SV" dirty="0"/>
              <a:t>Agentes de </a:t>
            </a:r>
            <a:r>
              <a:rPr lang="es-SV" dirty="0" err="1"/>
              <a:t>Copilot</a:t>
            </a:r>
            <a:r>
              <a:rPr lang="es-SV" dirty="0"/>
              <a:t> para SharePoint y </a:t>
            </a:r>
            <a:r>
              <a:rPr lang="es-SV" dirty="0" err="1"/>
              <a:t>Copilot</a:t>
            </a:r>
            <a:r>
              <a:rPr lang="es-SV" dirty="0"/>
              <a:t> en OneDrive: Escenarios y Casos de Uso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SV" dirty="0" err="1"/>
              <a:t>Copilot</a:t>
            </a:r>
            <a:r>
              <a:rPr lang="es-SV" dirty="0"/>
              <a:t> en OneDrive for Business</a:t>
            </a:r>
          </a:p>
          <a:p>
            <a:pPr lvl="0">
              <a:defRPr/>
            </a:pPr>
            <a:r>
              <a:rPr lang="es-SV" dirty="0"/>
              <a:t>Agentes de </a:t>
            </a:r>
            <a:r>
              <a:rPr lang="es-SV" dirty="0" err="1"/>
              <a:t>Copilot</a:t>
            </a:r>
            <a:r>
              <a:rPr lang="es-SV" dirty="0"/>
              <a:t> para SharePoint </a:t>
            </a:r>
          </a:p>
          <a:p>
            <a:pPr lvl="0">
              <a:defRPr/>
            </a:pPr>
            <a:r>
              <a:rPr lang="es-SV" dirty="0"/>
              <a:t>Prerrequisitos de Agentes de </a:t>
            </a:r>
            <a:r>
              <a:rPr lang="es-SV" dirty="0" err="1"/>
              <a:t>Copilot</a:t>
            </a:r>
            <a:r>
              <a:rPr lang="es-SV" dirty="0"/>
              <a:t> para SharePoint &amp; </a:t>
            </a:r>
            <a:r>
              <a:rPr lang="es-SV" dirty="0" err="1"/>
              <a:t>Copilot</a:t>
            </a:r>
            <a:r>
              <a:rPr lang="es-SV" dirty="0"/>
              <a:t> en OneDrive for Business  </a:t>
            </a:r>
          </a:p>
          <a:p>
            <a:pPr lvl="0">
              <a:defRPr/>
            </a:pPr>
            <a:r>
              <a:rPr lang="es-SV" dirty="0"/>
              <a:t>Límites de Agentes de </a:t>
            </a:r>
            <a:r>
              <a:rPr lang="es-SV" dirty="0" err="1"/>
              <a:t>Copilot</a:t>
            </a:r>
            <a:r>
              <a:rPr lang="es-SV" dirty="0"/>
              <a:t> para SharePoint &amp; </a:t>
            </a:r>
            <a:r>
              <a:rPr lang="es-SV" dirty="0" err="1"/>
              <a:t>Copilot</a:t>
            </a:r>
            <a:r>
              <a:rPr lang="es-SV" dirty="0"/>
              <a:t> en OneDrive for Business</a:t>
            </a:r>
          </a:p>
          <a:p>
            <a:pPr lvl="0">
              <a:defRPr/>
            </a:pPr>
            <a:r>
              <a:rPr lang="es-SV" dirty="0" err="1"/>
              <a:t>Roadmap</a:t>
            </a:r>
            <a:r>
              <a:rPr lang="es-SV" dirty="0"/>
              <a:t> de Agentes de </a:t>
            </a:r>
            <a:r>
              <a:rPr lang="es-SV" dirty="0" err="1"/>
              <a:t>Copilot</a:t>
            </a:r>
            <a:r>
              <a:rPr lang="es-SV" dirty="0"/>
              <a:t> para SharePoint y </a:t>
            </a:r>
            <a:r>
              <a:rPr lang="es-SV" dirty="0" err="1"/>
              <a:t>Copilot</a:t>
            </a:r>
            <a:r>
              <a:rPr lang="es-SV" dirty="0"/>
              <a:t> en OneDrive</a:t>
            </a:r>
          </a:p>
          <a:p>
            <a:pPr lvl="0">
              <a:defRPr/>
            </a:pPr>
            <a:r>
              <a:rPr lang="es-SV" dirty="0"/>
              <a:t>Conclusiones &amp; Referencias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49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35690-E02A-ACE9-B454-8BF6B3FFC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CABE2F-F494-09DF-E8E0-8A567C980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BB38C4-F031-68DA-B847-FC025E385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SV" dirty="0"/>
              <a:t>SharePoint y OneDrive y su rol clave en Microsoft 365</a:t>
            </a:r>
          </a:p>
          <a:p>
            <a:pPr lvl="0">
              <a:defRPr/>
            </a:pPr>
            <a:r>
              <a:rPr lang="es-SV" dirty="0"/>
              <a:t>Agentes de </a:t>
            </a:r>
            <a:r>
              <a:rPr lang="es-SV" dirty="0" err="1"/>
              <a:t>Copilot</a:t>
            </a:r>
            <a:r>
              <a:rPr lang="es-SV" dirty="0"/>
              <a:t> para SharePoint y </a:t>
            </a:r>
            <a:r>
              <a:rPr lang="es-SV" dirty="0" err="1"/>
              <a:t>Copilot</a:t>
            </a:r>
            <a:r>
              <a:rPr lang="es-SV" dirty="0"/>
              <a:t> en OneDrive: Escenarios y Casos de Uso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SV" dirty="0" err="1"/>
              <a:t>Copilot</a:t>
            </a:r>
            <a:r>
              <a:rPr lang="es-SV" dirty="0"/>
              <a:t> en OneDrive for Business</a:t>
            </a:r>
          </a:p>
          <a:p>
            <a:pPr lvl="0">
              <a:defRPr/>
            </a:pPr>
            <a:r>
              <a:rPr lang="es-SV" dirty="0"/>
              <a:t>Agentes de </a:t>
            </a:r>
            <a:r>
              <a:rPr lang="es-SV" dirty="0" err="1"/>
              <a:t>Copilot</a:t>
            </a:r>
            <a:r>
              <a:rPr lang="es-SV" dirty="0"/>
              <a:t> para SharePoint </a:t>
            </a:r>
          </a:p>
          <a:p>
            <a:pPr lvl="0">
              <a:defRPr/>
            </a:pPr>
            <a:r>
              <a:rPr lang="es-SV" dirty="0"/>
              <a:t>Prerrequisitos de Agentes de </a:t>
            </a:r>
            <a:r>
              <a:rPr lang="es-SV" dirty="0" err="1"/>
              <a:t>Copilot</a:t>
            </a:r>
            <a:r>
              <a:rPr lang="es-SV" dirty="0"/>
              <a:t> para SharePoint &amp; </a:t>
            </a:r>
            <a:r>
              <a:rPr lang="es-SV" dirty="0" err="1"/>
              <a:t>Copilot</a:t>
            </a:r>
            <a:r>
              <a:rPr lang="es-SV" dirty="0"/>
              <a:t> en OneDrive for Business  </a:t>
            </a:r>
          </a:p>
          <a:p>
            <a:pPr lvl="0">
              <a:defRPr/>
            </a:pPr>
            <a:r>
              <a:rPr lang="es-SV" dirty="0"/>
              <a:t>Límites de Agentes de </a:t>
            </a:r>
            <a:r>
              <a:rPr lang="es-SV" dirty="0" err="1"/>
              <a:t>Copilot</a:t>
            </a:r>
            <a:r>
              <a:rPr lang="es-SV" dirty="0"/>
              <a:t> para SharePoint &amp; </a:t>
            </a:r>
            <a:r>
              <a:rPr lang="es-SV" dirty="0" err="1"/>
              <a:t>Copilot</a:t>
            </a:r>
            <a:r>
              <a:rPr lang="es-SV" dirty="0"/>
              <a:t> en OneDrive for Business</a:t>
            </a:r>
          </a:p>
          <a:p>
            <a:pPr lvl="0">
              <a:defRPr/>
            </a:pPr>
            <a:r>
              <a:rPr lang="es-SV" dirty="0" err="1"/>
              <a:t>Roadmap</a:t>
            </a:r>
            <a:r>
              <a:rPr lang="es-SV" dirty="0"/>
              <a:t> de Agentes de </a:t>
            </a:r>
            <a:r>
              <a:rPr lang="es-SV" dirty="0" err="1"/>
              <a:t>Copilot</a:t>
            </a:r>
            <a:r>
              <a:rPr lang="es-SV" dirty="0"/>
              <a:t> para SharePoint y </a:t>
            </a:r>
            <a:r>
              <a:rPr lang="es-SV" dirty="0" err="1"/>
              <a:t>Copilot</a:t>
            </a:r>
            <a:r>
              <a:rPr lang="es-SV" dirty="0"/>
              <a:t> en OneDrive</a:t>
            </a:r>
          </a:p>
          <a:p>
            <a:pPr lvl="0">
              <a:defRPr/>
            </a:pPr>
            <a:r>
              <a:rPr lang="es-SV" dirty="0"/>
              <a:t>Conclusiones &amp; Referencias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3F014-899A-EBD3-3335-62AF68593B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44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8083D-ED79-CBCD-1536-269FB815C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E4F615-7033-8F6C-487E-C258BC3B1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9355E-994E-8E05-207D-B83D0CFA7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15DEF-0EF1-A9A9-6E6A-3660115DCB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15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D830E-75D5-7AC7-8768-F4B5EFC16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F2395B-CB8E-2DB2-8EEE-2E8A10C9F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150729-B654-560F-66E0-96688A625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B6386-968D-DC7A-3A8B-39F8CDDE1B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38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60A6-B79C-A22B-FFA1-31E85A53E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FC58FA-FB34-3E7F-B44A-1DD68EB00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A77EBA-9FFF-F9A1-2422-560316512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Tabla, pensar en cambiar título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D10DA-3CF6-32E3-595B-38FA37AA45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97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2A9C5-F3E6-8651-1405-4A27D4C82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AE7F4B-75CE-505B-83CE-E9334947D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D2380-85B8-FBEA-6F1A-C0488DF87E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SV" dirty="0"/>
              <a:t>SharePoint y OneDrive y su rol clave en Microsoft 365</a:t>
            </a:r>
          </a:p>
          <a:p>
            <a:pPr lvl="0">
              <a:defRPr/>
            </a:pPr>
            <a:r>
              <a:rPr lang="es-SV" dirty="0"/>
              <a:t>Agentes de </a:t>
            </a:r>
            <a:r>
              <a:rPr lang="es-SV" dirty="0" err="1"/>
              <a:t>Copilot</a:t>
            </a:r>
            <a:r>
              <a:rPr lang="es-SV" dirty="0"/>
              <a:t> para SharePoint y </a:t>
            </a:r>
            <a:r>
              <a:rPr lang="es-SV" dirty="0" err="1"/>
              <a:t>Copilot</a:t>
            </a:r>
            <a:r>
              <a:rPr lang="es-SV" dirty="0"/>
              <a:t> en OneDrive: Escenarios y Casos de Uso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SV" dirty="0" err="1"/>
              <a:t>Copilot</a:t>
            </a:r>
            <a:r>
              <a:rPr lang="es-SV" dirty="0"/>
              <a:t> en OneDrive for Business</a:t>
            </a:r>
          </a:p>
          <a:p>
            <a:pPr lvl="0">
              <a:defRPr/>
            </a:pPr>
            <a:r>
              <a:rPr lang="es-SV" dirty="0"/>
              <a:t>Agentes de </a:t>
            </a:r>
            <a:r>
              <a:rPr lang="es-SV" dirty="0" err="1"/>
              <a:t>Copilot</a:t>
            </a:r>
            <a:r>
              <a:rPr lang="es-SV" dirty="0"/>
              <a:t> para SharePoint </a:t>
            </a:r>
          </a:p>
          <a:p>
            <a:pPr lvl="0">
              <a:defRPr/>
            </a:pPr>
            <a:r>
              <a:rPr lang="es-SV" dirty="0"/>
              <a:t>Prerrequisitos de Agentes de </a:t>
            </a:r>
            <a:r>
              <a:rPr lang="es-SV" dirty="0" err="1"/>
              <a:t>Copilot</a:t>
            </a:r>
            <a:r>
              <a:rPr lang="es-SV" dirty="0"/>
              <a:t> para SharePoint &amp; </a:t>
            </a:r>
            <a:r>
              <a:rPr lang="es-SV" dirty="0" err="1"/>
              <a:t>Copilot</a:t>
            </a:r>
            <a:r>
              <a:rPr lang="es-SV" dirty="0"/>
              <a:t> en OneDrive for Business  </a:t>
            </a:r>
          </a:p>
          <a:p>
            <a:pPr lvl="0">
              <a:defRPr/>
            </a:pPr>
            <a:r>
              <a:rPr lang="es-SV" dirty="0"/>
              <a:t>Límites de Agentes de </a:t>
            </a:r>
            <a:r>
              <a:rPr lang="es-SV" dirty="0" err="1"/>
              <a:t>Copilot</a:t>
            </a:r>
            <a:r>
              <a:rPr lang="es-SV" dirty="0"/>
              <a:t> para SharePoint &amp; </a:t>
            </a:r>
            <a:r>
              <a:rPr lang="es-SV" dirty="0" err="1"/>
              <a:t>Copilot</a:t>
            </a:r>
            <a:r>
              <a:rPr lang="es-SV" dirty="0"/>
              <a:t> en OneDrive for Business</a:t>
            </a:r>
          </a:p>
          <a:p>
            <a:pPr lvl="0">
              <a:defRPr/>
            </a:pPr>
            <a:r>
              <a:rPr lang="es-SV" dirty="0" err="1"/>
              <a:t>Roadmap</a:t>
            </a:r>
            <a:r>
              <a:rPr lang="es-SV" dirty="0"/>
              <a:t> de Agentes de </a:t>
            </a:r>
            <a:r>
              <a:rPr lang="es-SV" dirty="0" err="1"/>
              <a:t>Copilot</a:t>
            </a:r>
            <a:r>
              <a:rPr lang="es-SV" dirty="0"/>
              <a:t> para SharePoint y </a:t>
            </a:r>
            <a:r>
              <a:rPr lang="es-SV" dirty="0" err="1"/>
              <a:t>Copilot</a:t>
            </a:r>
            <a:r>
              <a:rPr lang="es-SV" dirty="0"/>
              <a:t> en OneDrive</a:t>
            </a:r>
          </a:p>
          <a:p>
            <a:pPr lvl="0">
              <a:defRPr/>
            </a:pPr>
            <a:r>
              <a:rPr lang="es-SV" dirty="0"/>
              <a:t>Conclusiones &amp; Referencias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CBC4B-D453-F4A6-CE79-60027DC66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291DC-1F6B-47C1-B1BE-C8A1078F41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2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CA5B4C2-3864-7383-B6D2-5CEFED45DC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251" y="0"/>
            <a:ext cx="1221225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DEB2993-BDE2-3FBF-02EC-3122C40B0A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8533" y="2013478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9E1F63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s-ES"/>
              <a:t>Título de tu charla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BA1725-8991-007A-E739-271C05F406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8533" y="4580993"/>
            <a:ext cx="9144000" cy="65299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Tu nombre</a:t>
            </a:r>
            <a:endParaRPr lang="es-MX"/>
          </a:p>
        </p:txBody>
      </p:sp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6C88841B-8DD7-7EED-A8D1-AC45BEA7F4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77295"/>
            <a:ext cx="1930400" cy="1930400"/>
          </a:xfrm>
          <a:prstGeom prst="rect">
            <a:avLst/>
          </a:prstGeom>
        </p:spPr>
      </p:pic>
      <p:sp>
        <p:nvSpPr>
          <p:cNvPr id="11" name="Freeform 26">
            <a:extLst>
              <a:ext uri="{FF2B5EF4-FFF2-40B4-BE49-F238E27FC236}">
                <a16:creationId xmlns:a16="http://schemas.microsoft.com/office/drawing/2014/main" id="{CE5F679C-BF1C-DA6E-6369-7A1744E5301B}"/>
              </a:ext>
            </a:extLst>
          </p:cNvPr>
          <p:cNvSpPr/>
          <p:nvPr userDrawn="1"/>
        </p:nvSpPr>
        <p:spPr>
          <a:xfrm>
            <a:off x="558800" y="5655109"/>
            <a:ext cx="5056405" cy="764303"/>
          </a:xfrm>
          <a:custGeom>
            <a:avLst/>
            <a:gdLst/>
            <a:ahLst/>
            <a:cxnLst/>
            <a:rect l="l" t="t" r="r" b="b"/>
            <a:pathLst>
              <a:path w="5056405" h="764303">
                <a:moveTo>
                  <a:pt x="0" y="0"/>
                </a:moveTo>
                <a:lnTo>
                  <a:pt x="5056404" y="0"/>
                </a:lnTo>
                <a:lnTo>
                  <a:pt x="5056404" y="764303"/>
                </a:lnTo>
                <a:lnTo>
                  <a:pt x="0" y="764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3078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45363C7-11CA-9A58-CD4E-D4F59459367C}"/>
              </a:ext>
            </a:extLst>
          </p:cNvPr>
          <p:cNvSpPr/>
          <p:nvPr userDrawn="1"/>
        </p:nvSpPr>
        <p:spPr>
          <a:xfrm>
            <a:off x="4742039" y="6323776"/>
            <a:ext cx="27079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>
                <a:ln w="0"/>
                <a:solidFill>
                  <a:srgbClr val="9E1F6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 Black" panose="020B0004020202020204" pitchFamily="34" charset="0"/>
              </a:rPr>
              <a:t>Aguascalientes 2025</a:t>
            </a:r>
          </a:p>
        </p:txBody>
      </p:sp>
    </p:spTree>
    <p:extLst>
      <p:ext uri="{BB962C8B-B14F-4D97-AF65-F5344CB8AC3E}">
        <p14:creationId xmlns:p14="http://schemas.microsoft.com/office/powerpoint/2010/main" val="339083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2C3863A-5A75-A398-695E-A11DEB5E7B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B0E3A4-F8A5-39DE-C387-588870AE9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9E1F63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E4985C-ADB6-725F-3B78-8E130B365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rgbClr val="9E1F63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5FE5E3-6BD7-70D3-2242-988DCEFBF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7048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53E04C8C-DE31-EF7F-D0EB-043002072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349"/>
            <a:ext cx="12192000" cy="68473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BB4C98F-88AB-F72D-356C-3DE50E690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9E1F63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19109F-4E61-BE5A-ED6A-199D035D3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9C0172-5B71-8545-594C-FDA4646A5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Freeform 26">
            <a:extLst>
              <a:ext uri="{FF2B5EF4-FFF2-40B4-BE49-F238E27FC236}">
                <a16:creationId xmlns:a16="http://schemas.microsoft.com/office/drawing/2014/main" id="{8BCD5DC8-3612-A759-FFA9-21F2E69B8CC8}"/>
              </a:ext>
            </a:extLst>
          </p:cNvPr>
          <p:cNvSpPr/>
          <p:nvPr userDrawn="1"/>
        </p:nvSpPr>
        <p:spPr>
          <a:xfrm>
            <a:off x="283659" y="5812860"/>
            <a:ext cx="5056405" cy="764303"/>
          </a:xfrm>
          <a:custGeom>
            <a:avLst/>
            <a:gdLst/>
            <a:ahLst/>
            <a:cxnLst/>
            <a:rect l="l" t="t" r="r" b="b"/>
            <a:pathLst>
              <a:path w="5056405" h="764303">
                <a:moveTo>
                  <a:pt x="0" y="0"/>
                </a:moveTo>
                <a:lnTo>
                  <a:pt x="5056404" y="0"/>
                </a:lnTo>
                <a:lnTo>
                  <a:pt x="5056404" y="764303"/>
                </a:lnTo>
                <a:lnTo>
                  <a:pt x="0" y="764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3078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45C88A6-FFA2-9E82-018C-DAD79A3C7CF2}"/>
              </a:ext>
            </a:extLst>
          </p:cNvPr>
          <p:cNvSpPr/>
          <p:nvPr userDrawn="1"/>
        </p:nvSpPr>
        <p:spPr>
          <a:xfrm>
            <a:off x="4742039" y="6323776"/>
            <a:ext cx="27079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>
                <a:ln w="0"/>
                <a:solidFill>
                  <a:srgbClr val="9E1F6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 Black" panose="020B0004020202020204" pitchFamily="34" charset="0"/>
              </a:rPr>
              <a:t>Aguascalientes 2025</a:t>
            </a:r>
          </a:p>
        </p:txBody>
      </p:sp>
    </p:spTree>
    <p:extLst>
      <p:ext uri="{BB962C8B-B14F-4D97-AF65-F5344CB8AC3E}">
        <p14:creationId xmlns:p14="http://schemas.microsoft.com/office/powerpoint/2010/main" val="131417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CA5B4C2-3864-7383-B6D2-5CEFED45DC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2251" cy="6858000"/>
          </a:xfrm>
          <a:prstGeom prst="rect">
            <a:avLst/>
          </a:prstGeom>
        </p:spPr>
      </p:pic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6C88841B-8DD7-7EED-A8D1-AC45BEA7F4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77295"/>
            <a:ext cx="1930400" cy="1930400"/>
          </a:xfrm>
          <a:prstGeom prst="rect">
            <a:avLst/>
          </a:prstGeom>
        </p:spPr>
      </p:pic>
      <p:sp>
        <p:nvSpPr>
          <p:cNvPr id="11" name="Freeform 26">
            <a:extLst>
              <a:ext uri="{FF2B5EF4-FFF2-40B4-BE49-F238E27FC236}">
                <a16:creationId xmlns:a16="http://schemas.microsoft.com/office/drawing/2014/main" id="{CE5F679C-BF1C-DA6E-6369-7A1744E5301B}"/>
              </a:ext>
            </a:extLst>
          </p:cNvPr>
          <p:cNvSpPr/>
          <p:nvPr userDrawn="1"/>
        </p:nvSpPr>
        <p:spPr>
          <a:xfrm>
            <a:off x="558800" y="5655109"/>
            <a:ext cx="5056405" cy="764303"/>
          </a:xfrm>
          <a:custGeom>
            <a:avLst/>
            <a:gdLst/>
            <a:ahLst/>
            <a:cxnLst/>
            <a:rect l="l" t="t" r="r" b="b"/>
            <a:pathLst>
              <a:path w="5056405" h="764303">
                <a:moveTo>
                  <a:pt x="0" y="0"/>
                </a:moveTo>
                <a:lnTo>
                  <a:pt x="5056404" y="0"/>
                </a:lnTo>
                <a:lnTo>
                  <a:pt x="5056404" y="764303"/>
                </a:lnTo>
                <a:lnTo>
                  <a:pt x="0" y="764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3078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E4F7CF6-42E2-4345-CDEC-C67DC0396E8C}"/>
              </a:ext>
            </a:extLst>
          </p:cNvPr>
          <p:cNvSpPr/>
          <p:nvPr userDrawn="1"/>
        </p:nvSpPr>
        <p:spPr>
          <a:xfrm>
            <a:off x="4742039" y="6323776"/>
            <a:ext cx="27079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>
                <a:ln w="0"/>
                <a:solidFill>
                  <a:srgbClr val="9E1F6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 Black" panose="020B0004020202020204" pitchFamily="34" charset="0"/>
              </a:rPr>
              <a:t>Aguascalientes 2025</a:t>
            </a:r>
          </a:p>
        </p:txBody>
      </p:sp>
    </p:spTree>
    <p:extLst>
      <p:ext uri="{BB962C8B-B14F-4D97-AF65-F5344CB8AC3E}">
        <p14:creationId xmlns:p14="http://schemas.microsoft.com/office/powerpoint/2010/main" val="872211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CA5B4C2-3864-7383-B6D2-5CEFED45DC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251" y="0"/>
            <a:ext cx="1221225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DEB2993-BDE2-3FBF-02EC-3122C40B0A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7018" y="2278202"/>
            <a:ext cx="4576233" cy="1086378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9E1F63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s-ES"/>
              <a:t>Nombre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BA1725-8991-007A-E739-271C05F406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07018" y="3444602"/>
            <a:ext cx="4576234" cy="235520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Datos de contacto</a:t>
            </a:r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MX"/>
          </a:p>
        </p:txBody>
      </p:sp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6C88841B-8DD7-7EED-A8D1-AC45BEA7F4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77295"/>
            <a:ext cx="1930400" cy="1930400"/>
          </a:xfrm>
          <a:prstGeom prst="rect">
            <a:avLst/>
          </a:prstGeom>
        </p:spPr>
      </p:pic>
      <p:sp>
        <p:nvSpPr>
          <p:cNvPr id="11" name="Freeform 26">
            <a:extLst>
              <a:ext uri="{FF2B5EF4-FFF2-40B4-BE49-F238E27FC236}">
                <a16:creationId xmlns:a16="http://schemas.microsoft.com/office/drawing/2014/main" id="{CE5F679C-BF1C-DA6E-6369-7A1744E5301B}"/>
              </a:ext>
            </a:extLst>
          </p:cNvPr>
          <p:cNvSpPr/>
          <p:nvPr userDrawn="1"/>
        </p:nvSpPr>
        <p:spPr>
          <a:xfrm>
            <a:off x="558800" y="5655109"/>
            <a:ext cx="5056405" cy="764303"/>
          </a:xfrm>
          <a:custGeom>
            <a:avLst/>
            <a:gdLst/>
            <a:ahLst/>
            <a:cxnLst/>
            <a:rect l="l" t="t" r="r" b="b"/>
            <a:pathLst>
              <a:path w="5056405" h="764303">
                <a:moveTo>
                  <a:pt x="0" y="0"/>
                </a:moveTo>
                <a:lnTo>
                  <a:pt x="5056404" y="0"/>
                </a:lnTo>
                <a:lnTo>
                  <a:pt x="5056404" y="764303"/>
                </a:lnTo>
                <a:lnTo>
                  <a:pt x="0" y="764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3078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45363C7-11CA-9A58-CD4E-D4F59459367C}"/>
              </a:ext>
            </a:extLst>
          </p:cNvPr>
          <p:cNvSpPr/>
          <p:nvPr userDrawn="1"/>
        </p:nvSpPr>
        <p:spPr>
          <a:xfrm>
            <a:off x="4742039" y="6323776"/>
            <a:ext cx="27079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>
                <a:ln w="0"/>
                <a:solidFill>
                  <a:srgbClr val="9E1F6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 Black" panose="020B0004020202020204" pitchFamily="34" charset="0"/>
              </a:rPr>
              <a:t>Aguascalientes 2025</a:t>
            </a:r>
          </a:p>
        </p:txBody>
      </p:sp>
      <p:pic>
        <p:nvPicPr>
          <p:cNvPr id="9" name="Imagen 8" descr="Forma, Círculo&#10;&#10;El contenido generado por IA puede ser incorrecto.">
            <a:extLst>
              <a:ext uri="{FF2B5EF4-FFF2-40B4-BE49-F238E27FC236}">
                <a16:creationId xmlns:a16="http://schemas.microsoft.com/office/drawing/2014/main" id="{F8113713-9EDB-BF5A-7C6D-45DA225FB9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9" y="1646380"/>
            <a:ext cx="4119032" cy="4119032"/>
          </a:xfrm>
          <a:prstGeom prst="rect">
            <a:avLst/>
          </a:prstGeom>
        </p:spPr>
      </p:pic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308F1F79-B506-A142-27BF-D5D01B83F5B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079212" y="1885684"/>
            <a:ext cx="3563245" cy="361541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E256AC5-77B7-7F82-2FF6-490960EDF547}"/>
              </a:ext>
            </a:extLst>
          </p:cNvPr>
          <p:cNvSpPr/>
          <p:nvPr userDrawn="1"/>
        </p:nvSpPr>
        <p:spPr>
          <a:xfrm>
            <a:off x="2095788" y="650186"/>
            <a:ext cx="901700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1500" b="1" cap="none" spc="0">
                <a:ln w="0"/>
                <a:solidFill>
                  <a:srgbClr val="9E1F6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Gracias</a:t>
            </a:r>
            <a:endParaRPr lang="es-ES" sz="6000" b="1" cap="none" spc="0">
              <a:ln w="0"/>
              <a:solidFill>
                <a:srgbClr val="9E1F6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4197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6C9EE3-9584-3421-50DB-FA97A3DE9B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" t="5463" r="2925" b="83708"/>
          <a:stretch/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37AC2E9-78A5-25F3-F1D4-3779F75851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" t="5463" r="2925" b="6073"/>
          <a:stretch/>
        </p:blipFill>
        <p:spPr>
          <a:xfrm>
            <a:off x="1" y="2401519"/>
            <a:ext cx="12192000" cy="445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73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CA5B4C2-3864-7383-B6D2-5CEFED45DC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251" y="0"/>
            <a:ext cx="1221225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DEB2993-BDE2-3FBF-02EC-3122C40B0A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8533" y="2013478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9E1F63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s-ES"/>
              <a:t>Título de tu charla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BA1725-8991-007A-E739-271C05F406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8533" y="4580993"/>
            <a:ext cx="9144000" cy="6529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Tu nombre</a:t>
            </a:r>
            <a:endParaRPr lang="es-MX"/>
          </a:p>
        </p:txBody>
      </p:sp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6C88841B-8DD7-7EED-A8D1-AC45BEA7F4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77295"/>
            <a:ext cx="1930400" cy="1930400"/>
          </a:xfrm>
          <a:prstGeom prst="rect">
            <a:avLst/>
          </a:prstGeom>
        </p:spPr>
      </p:pic>
      <p:sp>
        <p:nvSpPr>
          <p:cNvPr id="11" name="Freeform 26">
            <a:extLst>
              <a:ext uri="{FF2B5EF4-FFF2-40B4-BE49-F238E27FC236}">
                <a16:creationId xmlns:a16="http://schemas.microsoft.com/office/drawing/2014/main" id="{CE5F679C-BF1C-DA6E-6369-7A1744E5301B}"/>
              </a:ext>
            </a:extLst>
          </p:cNvPr>
          <p:cNvSpPr/>
          <p:nvPr userDrawn="1"/>
        </p:nvSpPr>
        <p:spPr>
          <a:xfrm>
            <a:off x="558800" y="5655109"/>
            <a:ext cx="5056405" cy="764303"/>
          </a:xfrm>
          <a:custGeom>
            <a:avLst/>
            <a:gdLst/>
            <a:ahLst/>
            <a:cxnLst/>
            <a:rect l="l" t="t" r="r" b="b"/>
            <a:pathLst>
              <a:path w="5056405" h="764303">
                <a:moveTo>
                  <a:pt x="0" y="0"/>
                </a:moveTo>
                <a:lnTo>
                  <a:pt x="5056404" y="0"/>
                </a:lnTo>
                <a:lnTo>
                  <a:pt x="5056404" y="764303"/>
                </a:lnTo>
                <a:lnTo>
                  <a:pt x="0" y="764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3078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45363C7-11CA-9A58-CD4E-D4F59459367C}"/>
              </a:ext>
            </a:extLst>
          </p:cNvPr>
          <p:cNvSpPr/>
          <p:nvPr userDrawn="1"/>
        </p:nvSpPr>
        <p:spPr>
          <a:xfrm>
            <a:off x="4742039" y="6323776"/>
            <a:ext cx="27079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>
                <a:ln w="0"/>
                <a:solidFill>
                  <a:srgbClr val="9E1F6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 Black" panose="020B0004020202020204" pitchFamily="34" charset="0"/>
              </a:rPr>
              <a:t>Aguascalientes 2025</a:t>
            </a:r>
          </a:p>
        </p:txBody>
      </p:sp>
    </p:spTree>
    <p:extLst>
      <p:ext uri="{BB962C8B-B14F-4D97-AF65-F5344CB8AC3E}">
        <p14:creationId xmlns:p14="http://schemas.microsoft.com/office/powerpoint/2010/main" val="2230151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CA5B4C2-3864-7383-B6D2-5CEFED45DC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2251" cy="6858000"/>
          </a:xfrm>
          <a:prstGeom prst="rect">
            <a:avLst/>
          </a:prstGeom>
        </p:spPr>
      </p:pic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6C88841B-8DD7-7EED-A8D1-AC45BEA7F4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77295"/>
            <a:ext cx="1930400" cy="1930400"/>
          </a:xfrm>
          <a:prstGeom prst="rect">
            <a:avLst/>
          </a:prstGeom>
        </p:spPr>
      </p:pic>
      <p:sp>
        <p:nvSpPr>
          <p:cNvPr id="11" name="Freeform 26">
            <a:extLst>
              <a:ext uri="{FF2B5EF4-FFF2-40B4-BE49-F238E27FC236}">
                <a16:creationId xmlns:a16="http://schemas.microsoft.com/office/drawing/2014/main" id="{CE5F679C-BF1C-DA6E-6369-7A1744E5301B}"/>
              </a:ext>
            </a:extLst>
          </p:cNvPr>
          <p:cNvSpPr/>
          <p:nvPr userDrawn="1"/>
        </p:nvSpPr>
        <p:spPr>
          <a:xfrm>
            <a:off x="-252083" y="5885766"/>
            <a:ext cx="5056405" cy="764303"/>
          </a:xfrm>
          <a:custGeom>
            <a:avLst/>
            <a:gdLst/>
            <a:ahLst/>
            <a:cxnLst/>
            <a:rect l="l" t="t" r="r" b="b"/>
            <a:pathLst>
              <a:path w="5056405" h="764303">
                <a:moveTo>
                  <a:pt x="0" y="0"/>
                </a:moveTo>
                <a:lnTo>
                  <a:pt x="5056404" y="0"/>
                </a:lnTo>
                <a:lnTo>
                  <a:pt x="5056404" y="764303"/>
                </a:lnTo>
                <a:lnTo>
                  <a:pt x="0" y="764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3078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E0DFBBC-1EDC-65C5-4B56-680A3F286248}"/>
              </a:ext>
            </a:extLst>
          </p:cNvPr>
          <p:cNvSpPr/>
          <p:nvPr userDrawn="1"/>
        </p:nvSpPr>
        <p:spPr>
          <a:xfrm>
            <a:off x="3357512" y="552796"/>
            <a:ext cx="56213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b="1">
                <a:solidFill>
                  <a:srgbClr val="9E1F63"/>
                </a:solidFill>
              </a:rPr>
              <a:t>Sponsors</a:t>
            </a:r>
            <a:endParaRPr lang="es-ES" sz="5400" b="1" cap="none" spc="0">
              <a:ln w="0"/>
              <a:solidFill>
                <a:srgbClr val="9E1F6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428CDEB-F2CE-BB3B-8E35-C5DAD6F6F02A}"/>
              </a:ext>
            </a:extLst>
          </p:cNvPr>
          <p:cNvSpPr/>
          <p:nvPr userDrawn="1"/>
        </p:nvSpPr>
        <p:spPr>
          <a:xfrm>
            <a:off x="3285305" y="5544448"/>
            <a:ext cx="562138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>
                <a:solidFill>
                  <a:srgbClr val="9E1F63"/>
                </a:solidFill>
              </a:rPr>
              <a:t>Gracias</a:t>
            </a:r>
            <a:endParaRPr lang="es-ES" sz="2400" b="1" cap="none" spc="0">
              <a:ln w="0"/>
              <a:solidFill>
                <a:srgbClr val="9E1F6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E4F7CF6-42E2-4345-CDEC-C67DC0396E8C}"/>
              </a:ext>
            </a:extLst>
          </p:cNvPr>
          <p:cNvSpPr/>
          <p:nvPr userDrawn="1"/>
        </p:nvSpPr>
        <p:spPr>
          <a:xfrm>
            <a:off x="4742039" y="6323776"/>
            <a:ext cx="27079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>
                <a:ln w="0"/>
                <a:solidFill>
                  <a:srgbClr val="9E1F6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 Black" panose="020B0004020202020204" pitchFamily="34" charset="0"/>
              </a:rPr>
              <a:t>Aguascalientes 2025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3458D96-99F7-3D55-5673-BC694CFCC5F4}"/>
              </a:ext>
            </a:extLst>
          </p:cNvPr>
          <p:cNvSpPr/>
          <p:nvPr userDrawn="1"/>
        </p:nvSpPr>
        <p:spPr>
          <a:xfrm>
            <a:off x="3746092" y="2770306"/>
            <a:ext cx="4558613" cy="1762604"/>
          </a:xfrm>
          <a:prstGeom prst="rect">
            <a:avLst/>
          </a:prstGeom>
          <a:solidFill>
            <a:srgbClr val="9E1F63"/>
          </a:solidFill>
          <a:ln>
            <a:solidFill>
              <a:srgbClr val="9E1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1B35E3A-C28D-BC2D-9663-7AEFAFCA09BD}"/>
              </a:ext>
            </a:extLst>
          </p:cNvPr>
          <p:cNvSpPr/>
          <p:nvPr userDrawn="1"/>
        </p:nvSpPr>
        <p:spPr>
          <a:xfrm>
            <a:off x="7633386" y="2760474"/>
            <a:ext cx="4558613" cy="1772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DF44F0-21DF-5CBE-14D1-F46D9CBCE54E}"/>
              </a:ext>
            </a:extLst>
          </p:cNvPr>
          <p:cNvSpPr txBox="1"/>
          <p:nvPr userDrawn="1"/>
        </p:nvSpPr>
        <p:spPr>
          <a:xfrm>
            <a:off x="1597899" y="2361646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>
                <a:solidFill>
                  <a:srgbClr val="FFFF00"/>
                </a:solidFill>
              </a:rPr>
              <a:t>Gold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7CB4137-F9C4-49C5-F4BF-A059C278E982}"/>
              </a:ext>
            </a:extLst>
          </p:cNvPr>
          <p:cNvSpPr txBox="1"/>
          <p:nvPr userDrawn="1"/>
        </p:nvSpPr>
        <p:spPr>
          <a:xfrm>
            <a:off x="5512950" y="2384670"/>
            <a:ext cx="976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>
                <a:solidFill>
                  <a:schemeClr val="bg1">
                    <a:lumMod val="50000"/>
                  </a:schemeClr>
                </a:solidFill>
              </a:rPr>
              <a:t>Silver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AF2CD71-F9DE-381B-5597-AEE405DF3457}"/>
              </a:ext>
            </a:extLst>
          </p:cNvPr>
          <p:cNvSpPr txBox="1"/>
          <p:nvPr userDrawn="1"/>
        </p:nvSpPr>
        <p:spPr>
          <a:xfrm>
            <a:off x="9493083" y="2305764"/>
            <a:ext cx="1149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err="1">
                <a:solidFill>
                  <a:schemeClr val="accent2">
                    <a:lumMod val="75000"/>
                  </a:schemeClr>
                </a:solidFill>
              </a:rPr>
              <a:t>Bronze</a:t>
            </a:r>
            <a:endParaRPr lang="es-MX" sz="2400" b="1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3" name="Picture 6" descr="Líder Empresarial - Líder Empresarial">
            <a:extLst>
              <a:ext uri="{FF2B5EF4-FFF2-40B4-BE49-F238E27FC236}">
                <a16:creationId xmlns:a16="http://schemas.microsoft.com/office/drawing/2014/main" id="{45A66AAE-D7AE-DDCD-D760-2492AD6F38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4" t="14727" r="8365" b="19483"/>
          <a:stretch/>
        </p:blipFill>
        <p:spPr bwMode="auto">
          <a:xfrm>
            <a:off x="0" y="2760474"/>
            <a:ext cx="4237703" cy="177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0854B47-2D3B-520B-7367-DD4F677EC4C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909" y="3197828"/>
            <a:ext cx="3146323" cy="897728"/>
          </a:xfrm>
          <a:prstGeom prst="rect">
            <a:avLst/>
          </a:prstGeom>
        </p:spPr>
      </p:pic>
      <p:pic>
        <p:nvPicPr>
          <p:cNvPr id="15" name="Picture 2" descr="INDEP_BLANCO">
            <a:extLst>
              <a:ext uri="{FF2B5EF4-FFF2-40B4-BE49-F238E27FC236}">
                <a16:creationId xmlns:a16="http://schemas.microsoft.com/office/drawing/2014/main" id="{C8BC2E6C-8B44-91BB-84C1-4AEC0FC8C7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948" y="2829181"/>
            <a:ext cx="2766427" cy="143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235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CA5B4C2-3864-7383-B6D2-5CEFED45DC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2251" cy="6858000"/>
          </a:xfrm>
          <a:prstGeom prst="rect">
            <a:avLst/>
          </a:prstGeom>
        </p:spPr>
      </p:pic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6C88841B-8DD7-7EED-A8D1-AC45BEA7F4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77295"/>
            <a:ext cx="1930400" cy="1930400"/>
          </a:xfrm>
          <a:prstGeom prst="rect">
            <a:avLst/>
          </a:prstGeom>
        </p:spPr>
      </p:pic>
      <p:sp>
        <p:nvSpPr>
          <p:cNvPr id="11" name="Freeform 26">
            <a:extLst>
              <a:ext uri="{FF2B5EF4-FFF2-40B4-BE49-F238E27FC236}">
                <a16:creationId xmlns:a16="http://schemas.microsoft.com/office/drawing/2014/main" id="{CE5F679C-BF1C-DA6E-6369-7A1744E5301B}"/>
              </a:ext>
            </a:extLst>
          </p:cNvPr>
          <p:cNvSpPr/>
          <p:nvPr userDrawn="1"/>
        </p:nvSpPr>
        <p:spPr>
          <a:xfrm>
            <a:off x="-252083" y="5885766"/>
            <a:ext cx="5056405" cy="764303"/>
          </a:xfrm>
          <a:custGeom>
            <a:avLst/>
            <a:gdLst/>
            <a:ahLst/>
            <a:cxnLst/>
            <a:rect l="l" t="t" r="r" b="b"/>
            <a:pathLst>
              <a:path w="5056405" h="764303">
                <a:moveTo>
                  <a:pt x="0" y="0"/>
                </a:moveTo>
                <a:lnTo>
                  <a:pt x="5056404" y="0"/>
                </a:lnTo>
                <a:lnTo>
                  <a:pt x="5056404" y="764303"/>
                </a:lnTo>
                <a:lnTo>
                  <a:pt x="0" y="764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3078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E0DFBBC-1EDC-65C5-4B56-680A3F286248}"/>
              </a:ext>
            </a:extLst>
          </p:cNvPr>
          <p:cNvSpPr/>
          <p:nvPr userDrawn="1"/>
        </p:nvSpPr>
        <p:spPr>
          <a:xfrm>
            <a:off x="2676025" y="742330"/>
            <a:ext cx="772743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cap="none" spc="0">
                <a:ln w="0"/>
                <a:solidFill>
                  <a:srgbClr val="9E1F6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 el apoyo de:</a:t>
            </a:r>
            <a:endParaRPr lang="es-ES" sz="4000" b="1" cap="none" spc="0">
              <a:ln w="0"/>
              <a:solidFill>
                <a:srgbClr val="9E1F6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428CDEB-F2CE-BB3B-8E35-C5DAD6F6F02A}"/>
              </a:ext>
            </a:extLst>
          </p:cNvPr>
          <p:cNvSpPr/>
          <p:nvPr userDrawn="1"/>
        </p:nvSpPr>
        <p:spPr>
          <a:xfrm>
            <a:off x="3285305" y="5544448"/>
            <a:ext cx="562138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>
                <a:solidFill>
                  <a:srgbClr val="9E1F63"/>
                </a:solidFill>
              </a:rPr>
              <a:t>Gracias</a:t>
            </a:r>
            <a:endParaRPr lang="es-ES" sz="2400" b="1" cap="none" spc="0">
              <a:ln w="0"/>
              <a:solidFill>
                <a:srgbClr val="9E1F6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E4F7CF6-42E2-4345-CDEC-C67DC0396E8C}"/>
              </a:ext>
            </a:extLst>
          </p:cNvPr>
          <p:cNvSpPr/>
          <p:nvPr userDrawn="1"/>
        </p:nvSpPr>
        <p:spPr>
          <a:xfrm>
            <a:off x="4742039" y="6323776"/>
            <a:ext cx="27079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>
                <a:ln w="0"/>
                <a:solidFill>
                  <a:srgbClr val="9E1F6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 Black" panose="020B0004020202020204" pitchFamily="34" charset="0"/>
              </a:rPr>
              <a:t>Aguascalientes 2025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9DDAA5F-4A06-BA7D-AE88-E0B00F003850}"/>
              </a:ext>
            </a:extLst>
          </p:cNvPr>
          <p:cNvSpPr/>
          <p:nvPr userDrawn="1"/>
        </p:nvSpPr>
        <p:spPr>
          <a:xfrm>
            <a:off x="0" y="2197158"/>
            <a:ext cx="12192000" cy="3352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334136-0691-9CE8-212F-BD5192AB657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0" t="53538" b="13689"/>
          <a:stretch/>
        </p:blipFill>
        <p:spPr>
          <a:xfrm>
            <a:off x="5863328" y="2250912"/>
            <a:ext cx="4509178" cy="31656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7ABBA91-FEAD-0BB3-BEE8-F0050EB168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6" r="38702" b="58946"/>
          <a:stretch/>
        </p:blipFill>
        <p:spPr>
          <a:xfrm>
            <a:off x="1528653" y="2328162"/>
            <a:ext cx="4285814" cy="32182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B8D9C23-DDB4-0085-D83E-2DF3C84BD1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5" t="12825" r="67962" b="61527"/>
          <a:stretch/>
        </p:blipFill>
        <p:spPr>
          <a:xfrm>
            <a:off x="97723" y="2491914"/>
            <a:ext cx="1982032" cy="280602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360F628-CED1-E1E9-818A-BC2D7918E1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5" t="59746" r="6828" b="11247"/>
          <a:stretch/>
        </p:blipFill>
        <p:spPr>
          <a:xfrm>
            <a:off x="9897857" y="2484935"/>
            <a:ext cx="2073106" cy="282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45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CA5B4C2-3864-7383-B6D2-5CEFED45DC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251" y="0"/>
            <a:ext cx="1221225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DEB2993-BDE2-3FBF-02EC-3122C40B0A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61099" y="1342495"/>
            <a:ext cx="4576233" cy="108637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rgbClr val="9E1F63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s-ES"/>
              <a:t>Nombre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BA1725-8991-007A-E739-271C05F406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61099" y="2508895"/>
            <a:ext cx="4576234" cy="23552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Cuéntanos sobre ti…</a:t>
            </a:r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MX"/>
          </a:p>
        </p:txBody>
      </p:sp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6C88841B-8DD7-7EED-A8D1-AC45BEA7F4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77295"/>
            <a:ext cx="1930400" cy="1930400"/>
          </a:xfrm>
          <a:prstGeom prst="rect">
            <a:avLst/>
          </a:prstGeom>
        </p:spPr>
      </p:pic>
      <p:sp>
        <p:nvSpPr>
          <p:cNvPr id="11" name="Freeform 26">
            <a:extLst>
              <a:ext uri="{FF2B5EF4-FFF2-40B4-BE49-F238E27FC236}">
                <a16:creationId xmlns:a16="http://schemas.microsoft.com/office/drawing/2014/main" id="{CE5F679C-BF1C-DA6E-6369-7A1744E5301B}"/>
              </a:ext>
            </a:extLst>
          </p:cNvPr>
          <p:cNvSpPr/>
          <p:nvPr userDrawn="1"/>
        </p:nvSpPr>
        <p:spPr>
          <a:xfrm>
            <a:off x="558800" y="5655109"/>
            <a:ext cx="5056405" cy="764303"/>
          </a:xfrm>
          <a:custGeom>
            <a:avLst/>
            <a:gdLst/>
            <a:ahLst/>
            <a:cxnLst/>
            <a:rect l="l" t="t" r="r" b="b"/>
            <a:pathLst>
              <a:path w="5056405" h="764303">
                <a:moveTo>
                  <a:pt x="0" y="0"/>
                </a:moveTo>
                <a:lnTo>
                  <a:pt x="5056404" y="0"/>
                </a:lnTo>
                <a:lnTo>
                  <a:pt x="5056404" y="764303"/>
                </a:lnTo>
                <a:lnTo>
                  <a:pt x="0" y="764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3078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45363C7-11CA-9A58-CD4E-D4F59459367C}"/>
              </a:ext>
            </a:extLst>
          </p:cNvPr>
          <p:cNvSpPr/>
          <p:nvPr userDrawn="1"/>
        </p:nvSpPr>
        <p:spPr>
          <a:xfrm>
            <a:off x="4742039" y="6323776"/>
            <a:ext cx="27079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>
                <a:ln w="0"/>
                <a:solidFill>
                  <a:srgbClr val="9E1F6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 Black" panose="020B0004020202020204" pitchFamily="34" charset="0"/>
              </a:rPr>
              <a:t>Aguascalientes 2025</a:t>
            </a:r>
          </a:p>
        </p:txBody>
      </p:sp>
      <p:pic>
        <p:nvPicPr>
          <p:cNvPr id="9" name="Imagen 8" descr="Forma, Círculo&#10;&#10;El contenido generado por IA puede ser incorrecto.">
            <a:extLst>
              <a:ext uri="{FF2B5EF4-FFF2-40B4-BE49-F238E27FC236}">
                <a16:creationId xmlns:a16="http://schemas.microsoft.com/office/drawing/2014/main" id="{F8113713-9EDB-BF5A-7C6D-45DA225FB9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9" y="1646380"/>
            <a:ext cx="4119032" cy="4119032"/>
          </a:xfrm>
          <a:prstGeom prst="rect">
            <a:avLst/>
          </a:prstGeom>
        </p:spPr>
      </p:pic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308F1F79-B506-A142-27BF-D5D01B83F5B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079212" y="1885684"/>
            <a:ext cx="3563245" cy="361541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4680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479000FC-15F6-B53B-31F0-6E9BC3CECB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0DDA3F-1C96-87BA-C22A-5D06FD604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591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1F63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E672D4-127D-4329-2764-E21334EE4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3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E6305F2-F0A4-DF00-FBD4-1BBAA612D611}"/>
              </a:ext>
            </a:extLst>
          </p:cNvPr>
          <p:cNvSpPr/>
          <p:nvPr userDrawn="1"/>
        </p:nvSpPr>
        <p:spPr>
          <a:xfrm>
            <a:off x="4742039" y="6323776"/>
            <a:ext cx="27079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>
                <a:ln w="0"/>
                <a:solidFill>
                  <a:srgbClr val="9E1F6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 Black" panose="020B0004020202020204" pitchFamily="34" charset="0"/>
              </a:rPr>
              <a:t>Aguascalientes 2025</a:t>
            </a:r>
          </a:p>
        </p:txBody>
      </p:sp>
    </p:spTree>
    <p:extLst>
      <p:ext uri="{BB962C8B-B14F-4D97-AF65-F5344CB8AC3E}">
        <p14:creationId xmlns:p14="http://schemas.microsoft.com/office/powerpoint/2010/main" val="137111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CA5B4C2-3864-7383-B6D2-5CEFED45DC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2251" cy="6858000"/>
          </a:xfrm>
          <a:prstGeom prst="rect">
            <a:avLst/>
          </a:prstGeom>
        </p:spPr>
      </p:pic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6C88841B-8DD7-7EED-A8D1-AC45BEA7F4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77295"/>
            <a:ext cx="1930400" cy="1930400"/>
          </a:xfrm>
          <a:prstGeom prst="rect">
            <a:avLst/>
          </a:prstGeom>
        </p:spPr>
      </p:pic>
      <p:sp>
        <p:nvSpPr>
          <p:cNvPr id="11" name="Freeform 26">
            <a:extLst>
              <a:ext uri="{FF2B5EF4-FFF2-40B4-BE49-F238E27FC236}">
                <a16:creationId xmlns:a16="http://schemas.microsoft.com/office/drawing/2014/main" id="{CE5F679C-BF1C-DA6E-6369-7A1744E5301B}"/>
              </a:ext>
            </a:extLst>
          </p:cNvPr>
          <p:cNvSpPr/>
          <p:nvPr userDrawn="1"/>
        </p:nvSpPr>
        <p:spPr>
          <a:xfrm>
            <a:off x="-252083" y="5885766"/>
            <a:ext cx="5056405" cy="764303"/>
          </a:xfrm>
          <a:custGeom>
            <a:avLst/>
            <a:gdLst/>
            <a:ahLst/>
            <a:cxnLst/>
            <a:rect l="l" t="t" r="r" b="b"/>
            <a:pathLst>
              <a:path w="5056405" h="764303">
                <a:moveTo>
                  <a:pt x="0" y="0"/>
                </a:moveTo>
                <a:lnTo>
                  <a:pt x="5056404" y="0"/>
                </a:lnTo>
                <a:lnTo>
                  <a:pt x="5056404" y="764303"/>
                </a:lnTo>
                <a:lnTo>
                  <a:pt x="0" y="764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3078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E0DFBBC-1EDC-65C5-4B56-680A3F286248}"/>
              </a:ext>
            </a:extLst>
          </p:cNvPr>
          <p:cNvSpPr/>
          <p:nvPr userDrawn="1"/>
        </p:nvSpPr>
        <p:spPr>
          <a:xfrm>
            <a:off x="3357512" y="552796"/>
            <a:ext cx="56213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b="1">
                <a:solidFill>
                  <a:srgbClr val="9E1F63"/>
                </a:solidFill>
              </a:rPr>
              <a:t>Sponsors</a:t>
            </a:r>
            <a:endParaRPr lang="es-ES" sz="5400" b="1" cap="none" spc="0">
              <a:ln w="0"/>
              <a:solidFill>
                <a:srgbClr val="9E1F6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428CDEB-F2CE-BB3B-8E35-C5DAD6F6F02A}"/>
              </a:ext>
            </a:extLst>
          </p:cNvPr>
          <p:cNvSpPr/>
          <p:nvPr userDrawn="1"/>
        </p:nvSpPr>
        <p:spPr>
          <a:xfrm>
            <a:off x="3285305" y="5544448"/>
            <a:ext cx="562138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>
                <a:solidFill>
                  <a:srgbClr val="9E1F63"/>
                </a:solidFill>
              </a:rPr>
              <a:t>Gracias</a:t>
            </a:r>
            <a:endParaRPr lang="es-ES" sz="2400" b="1" cap="none" spc="0">
              <a:ln w="0"/>
              <a:solidFill>
                <a:srgbClr val="9E1F6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E4F7CF6-42E2-4345-CDEC-C67DC0396E8C}"/>
              </a:ext>
            </a:extLst>
          </p:cNvPr>
          <p:cNvSpPr/>
          <p:nvPr userDrawn="1"/>
        </p:nvSpPr>
        <p:spPr>
          <a:xfrm>
            <a:off x="4742039" y="6323776"/>
            <a:ext cx="27079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>
                <a:ln w="0"/>
                <a:solidFill>
                  <a:srgbClr val="9E1F6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 Black" panose="020B0004020202020204" pitchFamily="34" charset="0"/>
              </a:rPr>
              <a:t>Aguascalientes 2025</a:t>
            </a:r>
          </a:p>
        </p:txBody>
      </p:sp>
    </p:spTree>
    <p:extLst>
      <p:ext uri="{BB962C8B-B14F-4D97-AF65-F5344CB8AC3E}">
        <p14:creationId xmlns:p14="http://schemas.microsoft.com/office/powerpoint/2010/main" val="4121392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7270893-E414-7ECC-0E8B-2F923C79D7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225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7CF5D5-5B36-5C8D-FC18-ADAABE098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9E1F63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BDC61A-9EF3-EE27-C472-6CC71AFCD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9C6FC86A-4489-CB8E-4ECF-79C40E8D15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36285"/>
            <a:ext cx="1210205" cy="1210205"/>
          </a:xfrm>
          <a:prstGeom prst="rect">
            <a:avLst/>
          </a:prstGeom>
        </p:spPr>
      </p:pic>
      <p:sp>
        <p:nvSpPr>
          <p:cNvPr id="9" name="Freeform 26">
            <a:extLst>
              <a:ext uri="{FF2B5EF4-FFF2-40B4-BE49-F238E27FC236}">
                <a16:creationId xmlns:a16="http://schemas.microsoft.com/office/drawing/2014/main" id="{1FDC3AB3-7563-4EDE-CEF3-7090EB001D0A}"/>
              </a:ext>
            </a:extLst>
          </p:cNvPr>
          <p:cNvSpPr/>
          <p:nvPr userDrawn="1"/>
        </p:nvSpPr>
        <p:spPr>
          <a:xfrm>
            <a:off x="283659" y="5812860"/>
            <a:ext cx="5056405" cy="764303"/>
          </a:xfrm>
          <a:custGeom>
            <a:avLst/>
            <a:gdLst/>
            <a:ahLst/>
            <a:cxnLst/>
            <a:rect l="l" t="t" r="r" b="b"/>
            <a:pathLst>
              <a:path w="5056405" h="764303">
                <a:moveTo>
                  <a:pt x="0" y="0"/>
                </a:moveTo>
                <a:lnTo>
                  <a:pt x="5056404" y="0"/>
                </a:lnTo>
                <a:lnTo>
                  <a:pt x="5056404" y="764303"/>
                </a:lnTo>
                <a:lnTo>
                  <a:pt x="0" y="764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30785"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85655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88532D5-CA75-FA0C-A729-97E8F2A172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9B6B472-B8EE-AB83-3D1E-6FD7989B7DB9}"/>
              </a:ext>
            </a:extLst>
          </p:cNvPr>
          <p:cNvSpPr/>
          <p:nvPr userDrawn="1"/>
        </p:nvSpPr>
        <p:spPr>
          <a:xfrm>
            <a:off x="4742039" y="6323776"/>
            <a:ext cx="27079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>
                <a:ln w="0"/>
                <a:solidFill>
                  <a:srgbClr val="9E1F6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 Black" panose="020B0004020202020204" pitchFamily="34" charset="0"/>
              </a:rPr>
              <a:t>Aguascalientes 2025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E7DFEF-19EF-C5E0-BA7B-2B2373BDE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591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1F63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21C9E0-6F66-9100-8660-901A9A066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D23044-170A-45DA-862E-0721C1106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98571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2216681-C1C6-5762-6D94-91BC9582E4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349"/>
            <a:ext cx="12192000" cy="68473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9A02979-24F6-D42C-622E-7AFCC434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1F63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E9BCA9-6766-2779-053D-381CFAC44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9E1F6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8E951D-F48C-5BA9-D5A9-6877FE17A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5BA9F1-D840-6D5F-876A-73BDE6C33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9E1F6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3585346-CB2E-F46A-6000-EC589AF5CA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7A4738-E7EE-B485-1B6B-095FAD2DF691}"/>
              </a:ext>
            </a:extLst>
          </p:cNvPr>
          <p:cNvSpPr/>
          <p:nvPr userDrawn="1"/>
        </p:nvSpPr>
        <p:spPr>
          <a:xfrm>
            <a:off x="4742039" y="6323776"/>
            <a:ext cx="27079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>
                <a:ln w="0"/>
                <a:solidFill>
                  <a:srgbClr val="9E1F6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 Black" panose="020B0004020202020204" pitchFamily="34" charset="0"/>
              </a:rPr>
              <a:t>Aguascalientes 2025</a:t>
            </a:r>
          </a:p>
        </p:txBody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DCE4F770-940C-4E56-77C6-06A2E6B5F063}"/>
              </a:ext>
            </a:extLst>
          </p:cNvPr>
          <p:cNvSpPr/>
          <p:nvPr userDrawn="1"/>
        </p:nvSpPr>
        <p:spPr>
          <a:xfrm>
            <a:off x="283660" y="5880100"/>
            <a:ext cx="4458380" cy="697063"/>
          </a:xfrm>
          <a:custGeom>
            <a:avLst/>
            <a:gdLst/>
            <a:ahLst/>
            <a:cxnLst/>
            <a:rect l="l" t="t" r="r" b="b"/>
            <a:pathLst>
              <a:path w="5056405" h="764303">
                <a:moveTo>
                  <a:pt x="0" y="0"/>
                </a:moveTo>
                <a:lnTo>
                  <a:pt x="5056404" y="0"/>
                </a:lnTo>
                <a:lnTo>
                  <a:pt x="5056404" y="764303"/>
                </a:lnTo>
                <a:lnTo>
                  <a:pt x="0" y="764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30785"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04158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9DF71E4-6C57-E3B3-2A0B-9F3080458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A453DA-8202-F84E-1AB4-E2CCF5C9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591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1F63"/>
                </a:solidFill>
                <a:latin typeface="Aptos Black" panose="020B00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46923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2C3863A-5A75-A398-695E-A11DEB5E7B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B0E3A4-F8A5-39DE-C387-588870AE9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9E1F63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E4985C-ADB6-725F-3B78-8E130B365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9E1F63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5FE5E3-6BD7-70D3-2242-988DCEFBF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168261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53E04C8C-DE31-EF7F-D0EB-043002072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349"/>
            <a:ext cx="12192000" cy="68473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BB4C98F-88AB-F72D-356C-3DE50E690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9E1F63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19109F-4E61-BE5A-ED6A-199D035D3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9C0172-5B71-8545-594C-FDA4646A5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Freeform 26">
            <a:extLst>
              <a:ext uri="{FF2B5EF4-FFF2-40B4-BE49-F238E27FC236}">
                <a16:creationId xmlns:a16="http://schemas.microsoft.com/office/drawing/2014/main" id="{8BCD5DC8-3612-A759-FFA9-21F2E69B8CC8}"/>
              </a:ext>
            </a:extLst>
          </p:cNvPr>
          <p:cNvSpPr/>
          <p:nvPr userDrawn="1"/>
        </p:nvSpPr>
        <p:spPr>
          <a:xfrm>
            <a:off x="283659" y="5812860"/>
            <a:ext cx="5056405" cy="764303"/>
          </a:xfrm>
          <a:custGeom>
            <a:avLst/>
            <a:gdLst/>
            <a:ahLst/>
            <a:cxnLst/>
            <a:rect l="l" t="t" r="r" b="b"/>
            <a:pathLst>
              <a:path w="5056405" h="764303">
                <a:moveTo>
                  <a:pt x="0" y="0"/>
                </a:moveTo>
                <a:lnTo>
                  <a:pt x="5056404" y="0"/>
                </a:lnTo>
                <a:lnTo>
                  <a:pt x="5056404" y="764303"/>
                </a:lnTo>
                <a:lnTo>
                  <a:pt x="0" y="764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3078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45C88A6-FFA2-9E82-018C-DAD79A3C7CF2}"/>
              </a:ext>
            </a:extLst>
          </p:cNvPr>
          <p:cNvSpPr/>
          <p:nvPr userDrawn="1"/>
        </p:nvSpPr>
        <p:spPr>
          <a:xfrm>
            <a:off x="4742039" y="6323776"/>
            <a:ext cx="27079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>
                <a:ln w="0"/>
                <a:solidFill>
                  <a:srgbClr val="9E1F6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 Black" panose="020B0004020202020204" pitchFamily="34" charset="0"/>
              </a:rPr>
              <a:t>Aguascalientes 2025</a:t>
            </a:r>
          </a:p>
        </p:txBody>
      </p:sp>
    </p:spTree>
    <p:extLst>
      <p:ext uri="{BB962C8B-B14F-4D97-AF65-F5344CB8AC3E}">
        <p14:creationId xmlns:p14="http://schemas.microsoft.com/office/powerpoint/2010/main" val="57713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CA5B4C2-3864-7383-B6D2-5CEFED45DC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2251" cy="6858000"/>
          </a:xfrm>
          <a:prstGeom prst="rect">
            <a:avLst/>
          </a:prstGeom>
        </p:spPr>
      </p:pic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6C88841B-8DD7-7EED-A8D1-AC45BEA7F4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77295"/>
            <a:ext cx="1930400" cy="1930400"/>
          </a:xfrm>
          <a:prstGeom prst="rect">
            <a:avLst/>
          </a:prstGeom>
        </p:spPr>
      </p:pic>
      <p:sp>
        <p:nvSpPr>
          <p:cNvPr id="11" name="Freeform 26">
            <a:extLst>
              <a:ext uri="{FF2B5EF4-FFF2-40B4-BE49-F238E27FC236}">
                <a16:creationId xmlns:a16="http://schemas.microsoft.com/office/drawing/2014/main" id="{CE5F679C-BF1C-DA6E-6369-7A1744E5301B}"/>
              </a:ext>
            </a:extLst>
          </p:cNvPr>
          <p:cNvSpPr/>
          <p:nvPr userDrawn="1"/>
        </p:nvSpPr>
        <p:spPr>
          <a:xfrm>
            <a:off x="558800" y="5655109"/>
            <a:ext cx="5056405" cy="764303"/>
          </a:xfrm>
          <a:custGeom>
            <a:avLst/>
            <a:gdLst/>
            <a:ahLst/>
            <a:cxnLst/>
            <a:rect l="l" t="t" r="r" b="b"/>
            <a:pathLst>
              <a:path w="5056405" h="764303">
                <a:moveTo>
                  <a:pt x="0" y="0"/>
                </a:moveTo>
                <a:lnTo>
                  <a:pt x="5056404" y="0"/>
                </a:lnTo>
                <a:lnTo>
                  <a:pt x="5056404" y="764303"/>
                </a:lnTo>
                <a:lnTo>
                  <a:pt x="0" y="764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3078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E0DFBBC-1EDC-65C5-4B56-680A3F286248}"/>
              </a:ext>
            </a:extLst>
          </p:cNvPr>
          <p:cNvSpPr/>
          <p:nvPr userDrawn="1"/>
        </p:nvSpPr>
        <p:spPr>
          <a:xfrm>
            <a:off x="1854200" y="2075597"/>
            <a:ext cx="9017000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3800" b="1">
                <a:solidFill>
                  <a:srgbClr val="9E1F63"/>
                </a:solidFill>
              </a:rPr>
              <a:t>DEMO</a:t>
            </a:r>
            <a:endParaRPr lang="es-ES" sz="6600" b="1" cap="none" spc="0">
              <a:ln w="0"/>
              <a:solidFill>
                <a:srgbClr val="9E1F6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428CDEB-F2CE-BB3B-8E35-C5DAD6F6F02A}"/>
              </a:ext>
            </a:extLst>
          </p:cNvPr>
          <p:cNvSpPr/>
          <p:nvPr userDrawn="1"/>
        </p:nvSpPr>
        <p:spPr>
          <a:xfrm>
            <a:off x="3285306" y="5218963"/>
            <a:ext cx="562138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>
                <a:solidFill>
                  <a:srgbClr val="9E1F63"/>
                </a:solidFill>
              </a:rPr>
              <a:t>Gracias</a:t>
            </a:r>
            <a:endParaRPr lang="es-ES" sz="2400" b="1" cap="none" spc="0">
              <a:ln w="0"/>
              <a:solidFill>
                <a:srgbClr val="9E1F6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E4F7CF6-42E2-4345-CDEC-C67DC0396E8C}"/>
              </a:ext>
            </a:extLst>
          </p:cNvPr>
          <p:cNvSpPr/>
          <p:nvPr userDrawn="1"/>
        </p:nvSpPr>
        <p:spPr>
          <a:xfrm>
            <a:off x="4742039" y="6323776"/>
            <a:ext cx="27079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>
                <a:ln w="0"/>
                <a:solidFill>
                  <a:srgbClr val="9E1F6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 Black" panose="020B0004020202020204" pitchFamily="34" charset="0"/>
              </a:rPr>
              <a:t>Aguascalientes 2025</a:t>
            </a:r>
          </a:p>
        </p:txBody>
      </p:sp>
    </p:spTree>
    <p:extLst>
      <p:ext uri="{BB962C8B-B14F-4D97-AF65-F5344CB8AC3E}">
        <p14:creationId xmlns:p14="http://schemas.microsoft.com/office/powerpoint/2010/main" val="24634057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CA5B4C2-3864-7383-B6D2-5CEFED45DC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251" y="0"/>
            <a:ext cx="1221225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DEB2993-BDE2-3FBF-02EC-3122C40B0A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7018" y="2278202"/>
            <a:ext cx="4576233" cy="108637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rgbClr val="9E1F63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s-ES"/>
              <a:t>Nombre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BA1725-8991-007A-E739-271C05F406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07018" y="3444602"/>
            <a:ext cx="4576234" cy="23552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Datos de contacto</a:t>
            </a:r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MX"/>
          </a:p>
        </p:txBody>
      </p:sp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6C88841B-8DD7-7EED-A8D1-AC45BEA7F4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77295"/>
            <a:ext cx="1930400" cy="1930400"/>
          </a:xfrm>
          <a:prstGeom prst="rect">
            <a:avLst/>
          </a:prstGeom>
        </p:spPr>
      </p:pic>
      <p:sp>
        <p:nvSpPr>
          <p:cNvPr id="11" name="Freeform 26">
            <a:extLst>
              <a:ext uri="{FF2B5EF4-FFF2-40B4-BE49-F238E27FC236}">
                <a16:creationId xmlns:a16="http://schemas.microsoft.com/office/drawing/2014/main" id="{CE5F679C-BF1C-DA6E-6369-7A1744E5301B}"/>
              </a:ext>
            </a:extLst>
          </p:cNvPr>
          <p:cNvSpPr/>
          <p:nvPr userDrawn="1"/>
        </p:nvSpPr>
        <p:spPr>
          <a:xfrm>
            <a:off x="558800" y="5655109"/>
            <a:ext cx="5056405" cy="764303"/>
          </a:xfrm>
          <a:custGeom>
            <a:avLst/>
            <a:gdLst/>
            <a:ahLst/>
            <a:cxnLst/>
            <a:rect l="l" t="t" r="r" b="b"/>
            <a:pathLst>
              <a:path w="5056405" h="764303">
                <a:moveTo>
                  <a:pt x="0" y="0"/>
                </a:moveTo>
                <a:lnTo>
                  <a:pt x="5056404" y="0"/>
                </a:lnTo>
                <a:lnTo>
                  <a:pt x="5056404" y="764303"/>
                </a:lnTo>
                <a:lnTo>
                  <a:pt x="0" y="764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3078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45363C7-11CA-9A58-CD4E-D4F59459367C}"/>
              </a:ext>
            </a:extLst>
          </p:cNvPr>
          <p:cNvSpPr/>
          <p:nvPr userDrawn="1"/>
        </p:nvSpPr>
        <p:spPr>
          <a:xfrm>
            <a:off x="4742039" y="6323776"/>
            <a:ext cx="27079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>
                <a:ln w="0"/>
                <a:solidFill>
                  <a:srgbClr val="9E1F6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 Black" panose="020B0004020202020204" pitchFamily="34" charset="0"/>
              </a:rPr>
              <a:t>Aguascalientes 2025</a:t>
            </a:r>
          </a:p>
        </p:txBody>
      </p:sp>
      <p:pic>
        <p:nvPicPr>
          <p:cNvPr id="9" name="Imagen 8" descr="Forma, Círculo&#10;&#10;El contenido generado por IA puede ser incorrecto.">
            <a:extLst>
              <a:ext uri="{FF2B5EF4-FFF2-40B4-BE49-F238E27FC236}">
                <a16:creationId xmlns:a16="http://schemas.microsoft.com/office/drawing/2014/main" id="{F8113713-9EDB-BF5A-7C6D-45DA225FB9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9" y="1646380"/>
            <a:ext cx="4119032" cy="4119032"/>
          </a:xfrm>
          <a:prstGeom prst="rect">
            <a:avLst/>
          </a:prstGeom>
        </p:spPr>
      </p:pic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308F1F79-B506-A142-27BF-D5D01B83F5B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079212" y="1885684"/>
            <a:ext cx="3563245" cy="361541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E256AC5-77B7-7F82-2FF6-490960EDF547}"/>
              </a:ext>
            </a:extLst>
          </p:cNvPr>
          <p:cNvSpPr/>
          <p:nvPr userDrawn="1"/>
        </p:nvSpPr>
        <p:spPr>
          <a:xfrm>
            <a:off x="2095788" y="650186"/>
            <a:ext cx="901700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1500" b="1" cap="none" spc="0">
                <a:ln w="0"/>
                <a:solidFill>
                  <a:srgbClr val="9E1F6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Gracias</a:t>
            </a:r>
            <a:endParaRPr lang="es-ES" sz="6000" b="1" cap="none" spc="0">
              <a:ln w="0"/>
              <a:solidFill>
                <a:srgbClr val="9E1F6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49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CA5B4C2-3864-7383-B6D2-5CEFED45DC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2251" cy="6858000"/>
          </a:xfrm>
          <a:prstGeom prst="rect">
            <a:avLst/>
          </a:prstGeom>
        </p:spPr>
      </p:pic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6C88841B-8DD7-7EED-A8D1-AC45BEA7F4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77295"/>
            <a:ext cx="1930400" cy="1930400"/>
          </a:xfrm>
          <a:prstGeom prst="rect">
            <a:avLst/>
          </a:prstGeom>
        </p:spPr>
      </p:pic>
      <p:sp>
        <p:nvSpPr>
          <p:cNvPr id="11" name="Freeform 26">
            <a:extLst>
              <a:ext uri="{FF2B5EF4-FFF2-40B4-BE49-F238E27FC236}">
                <a16:creationId xmlns:a16="http://schemas.microsoft.com/office/drawing/2014/main" id="{CE5F679C-BF1C-DA6E-6369-7A1744E5301B}"/>
              </a:ext>
            </a:extLst>
          </p:cNvPr>
          <p:cNvSpPr/>
          <p:nvPr userDrawn="1"/>
        </p:nvSpPr>
        <p:spPr>
          <a:xfrm>
            <a:off x="-252083" y="5885766"/>
            <a:ext cx="5056405" cy="764303"/>
          </a:xfrm>
          <a:custGeom>
            <a:avLst/>
            <a:gdLst/>
            <a:ahLst/>
            <a:cxnLst/>
            <a:rect l="l" t="t" r="r" b="b"/>
            <a:pathLst>
              <a:path w="5056405" h="764303">
                <a:moveTo>
                  <a:pt x="0" y="0"/>
                </a:moveTo>
                <a:lnTo>
                  <a:pt x="5056404" y="0"/>
                </a:lnTo>
                <a:lnTo>
                  <a:pt x="5056404" y="764303"/>
                </a:lnTo>
                <a:lnTo>
                  <a:pt x="0" y="764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3078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E0DFBBC-1EDC-65C5-4B56-680A3F286248}"/>
              </a:ext>
            </a:extLst>
          </p:cNvPr>
          <p:cNvSpPr/>
          <p:nvPr userDrawn="1"/>
        </p:nvSpPr>
        <p:spPr>
          <a:xfrm>
            <a:off x="2676025" y="742330"/>
            <a:ext cx="772743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cap="none" spc="0">
                <a:ln w="0"/>
                <a:solidFill>
                  <a:srgbClr val="9E1F6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 el apoyo de:</a:t>
            </a:r>
            <a:endParaRPr lang="es-ES" sz="4000" b="1" cap="none" spc="0">
              <a:ln w="0"/>
              <a:solidFill>
                <a:srgbClr val="9E1F6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428CDEB-F2CE-BB3B-8E35-C5DAD6F6F02A}"/>
              </a:ext>
            </a:extLst>
          </p:cNvPr>
          <p:cNvSpPr/>
          <p:nvPr userDrawn="1"/>
        </p:nvSpPr>
        <p:spPr>
          <a:xfrm>
            <a:off x="3285305" y="5544448"/>
            <a:ext cx="562138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>
                <a:solidFill>
                  <a:srgbClr val="9E1F63"/>
                </a:solidFill>
              </a:rPr>
              <a:t>Gracias</a:t>
            </a:r>
            <a:endParaRPr lang="es-ES" sz="2400" b="1" cap="none" spc="0">
              <a:ln w="0"/>
              <a:solidFill>
                <a:srgbClr val="9E1F6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E4F7CF6-42E2-4345-CDEC-C67DC0396E8C}"/>
              </a:ext>
            </a:extLst>
          </p:cNvPr>
          <p:cNvSpPr/>
          <p:nvPr userDrawn="1"/>
        </p:nvSpPr>
        <p:spPr>
          <a:xfrm>
            <a:off x="4742039" y="6323776"/>
            <a:ext cx="27079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>
                <a:ln w="0"/>
                <a:solidFill>
                  <a:srgbClr val="9E1F6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 Black" panose="020B0004020202020204" pitchFamily="34" charset="0"/>
              </a:rPr>
              <a:t>Aguascalientes 2025</a:t>
            </a:r>
          </a:p>
        </p:txBody>
      </p:sp>
    </p:spTree>
    <p:extLst>
      <p:ext uri="{BB962C8B-B14F-4D97-AF65-F5344CB8AC3E}">
        <p14:creationId xmlns:p14="http://schemas.microsoft.com/office/powerpoint/2010/main" val="3517280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CA5B4C2-3864-7383-B6D2-5CEFED45DC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251" y="0"/>
            <a:ext cx="1221225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DEB2993-BDE2-3FBF-02EC-3122C40B0A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61099" y="1342495"/>
            <a:ext cx="4576233" cy="1086378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9E1F63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s-ES"/>
              <a:t>Nombre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BA1725-8991-007A-E739-271C05F406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61099" y="2508895"/>
            <a:ext cx="4576234" cy="235520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Cuéntanos sobre ti…</a:t>
            </a:r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MX"/>
          </a:p>
        </p:txBody>
      </p:sp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6C88841B-8DD7-7EED-A8D1-AC45BEA7F4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77295"/>
            <a:ext cx="1930400" cy="1930400"/>
          </a:xfrm>
          <a:prstGeom prst="rect">
            <a:avLst/>
          </a:prstGeom>
        </p:spPr>
      </p:pic>
      <p:sp>
        <p:nvSpPr>
          <p:cNvPr id="11" name="Freeform 26">
            <a:extLst>
              <a:ext uri="{FF2B5EF4-FFF2-40B4-BE49-F238E27FC236}">
                <a16:creationId xmlns:a16="http://schemas.microsoft.com/office/drawing/2014/main" id="{CE5F679C-BF1C-DA6E-6369-7A1744E5301B}"/>
              </a:ext>
            </a:extLst>
          </p:cNvPr>
          <p:cNvSpPr/>
          <p:nvPr userDrawn="1"/>
        </p:nvSpPr>
        <p:spPr>
          <a:xfrm>
            <a:off x="558800" y="5655109"/>
            <a:ext cx="5056405" cy="764303"/>
          </a:xfrm>
          <a:custGeom>
            <a:avLst/>
            <a:gdLst/>
            <a:ahLst/>
            <a:cxnLst/>
            <a:rect l="l" t="t" r="r" b="b"/>
            <a:pathLst>
              <a:path w="5056405" h="764303">
                <a:moveTo>
                  <a:pt x="0" y="0"/>
                </a:moveTo>
                <a:lnTo>
                  <a:pt x="5056404" y="0"/>
                </a:lnTo>
                <a:lnTo>
                  <a:pt x="5056404" y="764303"/>
                </a:lnTo>
                <a:lnTo>
                  <a:pt x="0" y="764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3078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45363C7-11CA-9A58-CD4E-D4F59459367C}"/>
              </a:ext>
            </a:extLst>
          </p:cNvPr>
          <p:cNvSpPr/>
          <p:nvPr userDrawn="1"/>
        </p:nvSpPr>
        <p:spPr>
          <a:xfrm>
            <a:off x="4742039" y="6323776"/>
            <a:ext cx="27079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>
                <a:ln w="0"/>
                <a:solidFill>
                  <a:srgbClr val="9E1F6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 Black" panose="020B0004020202020204" pitchFamily="34" charset="0"/>
              </a:rPr>
              <a:t>Aguascalientes 2025</a:t>
            </a:r>
          </a:p>
        </p:txBody>
      </p:sp>
      <p:pic>
        <p:nvPicPr>
          <p:cNvPr id="9" name="Imagen 8" descr="Forma, Círculo&#10;&#10;El contenido generado por IA puede ser incorrecto.">
            <a:extLst>
              <a:ext uri="{FF2B5EF4-FFF2-40B4-BE49-F238E27FC236}">
                <a16:creationId xmlns:a16="http://schemas.microsoft.com/office/drawing/2014/main" id="{F8113713-9EDB-BF5A-7C6D-45DA225FB9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9" y="1646380"/>
            <a:ext cx="4119032" cy="4119032"/>
          </a:xfrm>
          <a:prstGeom prst="rect">
            <a:avLst/>
          </a:prstGeom>
        </p:spPr>
      </p:pic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308F1F79-B506-A142-27BF-D5D01B83F5B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079212" y="1885684"/>
            <a:ext cx="3563245" cy="361541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464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479000FC-15F6-B53B-31F0-6E9BC3CECB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0DDA3F-1C96-87BA-C22A-5D06FD60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E1F63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E672D4-127D-4329-2764-E21334EE4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325"/>
            <a:ext cx="10515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E6305F2-F0A4-DF00-FBD4-1BBAA612D611}"/>
              </a:ext>
            </a:extLst>
          </p:cNvPr>
          <p:cNvSpPr/>
          <p:nvPr userDrawn="1"/>
        </p:nvSpPr>
        <p:spPr>
          <a:xfrm>
            <a:off x="4742039" y="6323776"/>
            <a:ext cx="27079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>
                <a:ln w="0"/>
                <a:solidFill>
                  <a:srgbClr val="9E1F6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 Black" panose="020B0004020202020204" pitchFamily="34" charset="0"/>
              </a:rPr>
              <a:t>Aguascalientes 2025</a:t>
            </a:r>
          </a:p>
        </p:txBody>
      </p:sp>
    </p:spTree>
    <p:extLst>
      <p:ext uri="{BB962C8B-B14F-4D97-AF65-F5344CB8AC3E}">
        <p14:creationId xmlns:p14="http://schemas.microsoft.com/office/powerpoint/2010/main" val="4076085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7270893-E414-7ECC-0E8B-2F923C79D7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225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7CF5D5-5B36-5C8D-FC18-ADAABE098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9E1F63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BDC61A-9EF3-EE27-C472-6CC71AFCD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9C6FC86A-4489-CB8E-4ECF-79C40E8D15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36285"/>
            <a:ext cx="1210205" cy="1210205"/>
          </a:xfrm>
          <a:prstGeom prst="rect">
            <a:avLst/>
          </a:prstGeom>
        </p:spPr>
      </p:pic>
      <p:sp>
        <p:nvSpPr>
          <p:cNvPr id="9" name="Freeform 26">
            <a:extLst>
              <a:ext uri="{FF2B5EF4-FFF2-40B4-BE49-F238E27FC236}">
                <a16:creationId xmlns:a16="http://schemas.microsoft.com/office/drawing/2014/main" id="{1FDC3AB3-7563-4EDE-CEF3-7090EB001D0A}"/>
              </a:ext>
            </a:extLst>
          </p:cNvPr>
          <p:cNvSpPr/>
          <p:nvPr userDrawn="1"/>
        </p:nvSpPr>
        <p:spPr>
          <a:xfrm>
            <a:off x="283659" y="5812860"/>
            <a:ext cx="5056405" cy="764303"/>
          </a:xfrm>
          <a:custGeom>
            <a:avLst/>
            <a:gdLst/>
            <a:ahLst/>
            <a:cxnLst/>
            <a:rect l="l" t="t" r="r" b="b"/>
            <a:pathLst>
              <a:path w="5056405" h="764303">
                <a:moveTo>
                  <a:pt x="0" y="0"/>
                </a:moveTo>
                <a:lnTo>
                  <a:pt x="5056404" y="0"/>
                </a:lnTo>
                <a:lnTo>
                  <a:pt x="5056404" y="764303"/>
                </a:lnTo>
                <a:lnTo>
                  <a:pt x="0" y="764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30785"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4921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88532D5-CA75-FA0C-A729-97E8F2A172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9B6B472-B8EE-AB83-3D1E-6FD7989B7DB9}"/>
              </a:ext>
            </a:extLst>
          </p:cNvPr>
          <p:cNvSpPr/>
          <p:nvPr userDrawn="1"/>
        </p:nvSpPr>
        <p:spPr>
          <a:xfrm>
            <a:off x="4742039" y="6323776"/>
            <a:ext cx="27079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>
                <a:ln w="0"/>
                <a:solidFill>
                  <a:srgbClr val="9E1F6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 Black" panose="020B0004020202020204" pitchFamily="34" charset="0"/>
              </a:rPr>
              <a:t>Aguascalientes 2025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E7DFEF-19EF-C5E0-BA7B-2B2373BDE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E1F63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21C9E0-6F66-9100-8660-901A9A066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D23044-170A-45DA-862E-0721C1106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9302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2216681-C1C6-5762-6D94-91BC9582E4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349"/>
            <a:ext cx="12192000" cy="68473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9A02979-24F6-D42C-622E-7AFCC434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9E1F63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E9BCA9-6766-2779-053D-381CFAC44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9E1F6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8E951D-F48C-5BA9-D5A9-6877FE17A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5BA9F1-D840-6D5F-876A-73BDE6C33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9E1F6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3585346-CB2E-F46A-6000-EC589AF5CA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7A4738-E7EE-B485-1B6B-095FAD2DF691}"/>
              </a:ext>
            </a:extLst>
          </p:cNvPr>
          <p:cNvSpPr/>
          <p:nvPr userDrawn="1"/>
        </p:nvSpPr>
        <p:spPr>
          <a:xfrm>
            <a:off x="4742039" y="6323776"/>
            <a:ext cx="27079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>
                <a:ln w="0"/>
                <a:solidFill>
                  <a:srgbClr val="9E1F6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 Black" panose="020B0004020202020204" pitchFamily="34" charset="0"/>
              </a:rPr>
              <a:t>Aguascalientes 2025</a:t>
            </a:r>
          </a:p>
        </p:txBody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DCE4F770-940C-4E56-77C6-06A2E6B5F063}"/>
              </a:ext>
            </a:extLst>
          </p:cNvPr>
          <p:cNvSpPr/>
          <p:nvPr userDrawn="1"/>
        </p:nvSpPr>
        <p:spPr>
          <a:xfrm>
            <a:off x="283660" y="5880100"/>
            <a:ext cx="4458380" cy="697063"/>
          </a:xfrm>
          <a:custGeom>
            <a:avLst/>
            <a:gdLst/>
            <a:ahLst/>
            <a:cxnLst/>
            <a:rect l="l" t="t" r="r" b="b"/>
            <a:pathLst>
              <a:path w="5056405" h="764303">
                <a:moveTo>
                  <a:pt x="0" y="0"/>
                </a:moveTo>
                <a:lnTo>
                  <a:pt x="5056404" y="0"/>
                </a:lnTo>
                <a:lnTo>
                  <a:pt x="5056404" y="764303"/>
                </a:lnTo>
                <a:lnTo>
                  <a:pt x="0" y="764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30785"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4565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9DF71E4-6C57-E3B3-2A0B-9F3080458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A453DA-8202-F84E-1AB4-E2CCF5C9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E1F63"/>
                </a:solidFill>
                <a:latin typeface="Aptos Black" panose="020B00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144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AD0775D-A940-0C31-A42C-096997224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5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DFE5B4-8C87-F4D5-652A-A35357A68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261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4" r:id="rId3"/>
    <p:sldLayoutId id="2147483661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6" r:id="rId10"/>
    <p:sldLayoutId id="2147483657" r:id="rId11"/>
    <p:sldLayoutId id="2147483662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09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microsoft-365-copilot/extensibility/optimize-sharepoint-content?WT.mc_id=M365-MVP-4015732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s.microsoft.com/Embed/video-nc/7f211517-f122-47de-a83a-74c9aab71ca7?r=414785641120" TargetMode="External"/><Relationship Id="rId3" Type="http://schemas.openxmlformats.org/officeDocument/2006/relationships/hyperlink" Target="https://support.microsoft.com/en-us/office/get-started-with-copilot-in-onedrive-7fc81e10-e0cf-4da8-af2e-9876a2770e5d" TargetMode="External"/><Relationship Id="rId7" Type="http://schemas.openxmlformats.org/officeDocument/2006/relationships/hyperlink" Target="https://adoption.microsoft.com/en-us/sharepoint-agent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techcommunity.microsoft.com/blog/spblog/what%E2%80%99s-new-in-content-governance-in-sharepoint-onedrive-and-teams-for-ai-era/4411645" TargetMode="External"/><Relationship Id="rId5" Type="http://schemas.openxmlformats.org/officeDocument/2006/relationships/hyperlink" Target="https://techcommunity.microsoft.com/blog/spblog/sharepoint-in-the-era-of-ai-spring-2025-updates/4411598" TargetMode="External"/><Relationship Id="rId4" Type="http://schemas.openxmlformats.org/officeDocument/2006/relationships/hyperlink" Target="https://techcommunity.microsoft.com/blog/onedriveblog/onedrive-personalized-intelligence-seamless-collaboration-always-on/4411621" TargetMode="External"/><Relationship Id="rId9" Type="http://schemas.openxmlformats.org/officeDocument/2006/relationships/hyperlink" Target="https://support.microsoft.com/en-us/office/get-started-with-sharepoint-agents-69e2faf9-2c1e-4baa-8305-23e625021bcf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office365itpros.com/2025/04/10/report-sharepoint-agent-creation/" TargetMode="External"/><Relationship Id="rId3" Type="http://schemas.openxmlformats.org/officeDocument/2006/relationships/hyperlink" Target="https://support.microsoft.com/en-us/office/frequently-asked-questions-about-copilot-in-sharepoint-eb1b7668-3d98-4a93-98ef-f0c6dfc694f0" TargetMode="External"/><Relationship Id="rId7" Type="http://schemas.openxmlformats.org/officeDocument/2006/relationships/hyperlink" Target="https://learn.microsoft.com/en-us/microsoft-365-copilot/extensibility/optimize-sharepoint-content?WT.mc_id=M365-MVP-4015732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earn.microsoft.com/en-us/sharepoint/manage-access-agents-in-sharepoint" TargetMode="External"/><Relationship Id="rId5" Type="http://schemas.openxmlformats.org/officeDocument/2006/relationships/hyperlink" Target="https://learn.microsoft.com/en-us/sharepoint/restricted-content-discovery" TargetMode="External"/><Relationship Id="rId4" Type="http://schemas.openxmlformats.org/officeDocument/2006/relationships/hyperlink" Target="https://learn.microsoft.com/en-us/sharepoint/sharepoint-agents-azure-billi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o365itpros.gumroad.com/l/O365I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twitter.com/jcgm1978" TargetMode="External"/><Relationship Id="rId7" Type="http://schemas.openxmlformats.org/officeDocument/2006/relationships/image" Target="../media/image16.sv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hyperlink" Target="https://www.youtube.com/@jcgonzalezmartin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nl.linkedin.com/in/juagon" TargetMode="External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hyperlink" Target="http://twitter.com/jcgm1978" TargetMode="External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hyperlink" Target="https://www.youtube.com/@jcgonzalezmartin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nl.linkedin.com/in/juagon" TargetMode="External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3059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FB264-6D82-2AC9-A178-E0B301C47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86B83-2D99-1E1B-E327-7613B6526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767" y="2435961"/>
            <a:ext cx="1231666" cy="123166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26B66C-B249-A63B-3BFC-28ECA2495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487479" y="3148524"/>
            <a:ext cx="1834680" cy="0"/>
          </a:xfrm>
          <a:prstGeom prst="line">
            <a:avLst/>
          </a:prstGeom>
          <a:ln w="25400">
            <a:gradFill>
              <a:gsLst>
                <a:gs pos="0">
                  <a:srgbClr val="009999"/>
                </a:gs>
                <a:gs pos="100000">
                  <a:srgbClr val="225B62"/>
                </a:gs>
              </a:gsLst>
              <a:lin ang="5400000" scaled="1"/>
            </a:gra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24442A-15AB-07BF-94ED-87FD4FF9D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797398" y="3148524"/>
            <a:ext cx="2025388" cy="0"/>
          </a:xfrm>
          <a:prstGeom prst="line">
            <a:avLst/>
          </a:prstGeom>
          <a:ln w="25400">
            <a:gradFill>
              <a:gsLst>
                <a:gs pos="0">
                  <a:srgbClr val="009999"/>
                </a:gs>
                <a:gs pos="100000">
                  <a:srgbClr val="225B62"/>
                </a:gs>
              </a:gsLst>
              <a:lin ang="5400000" scaled="1"/>
            </a:gra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opilot">
            <a:extLst>
              <a:ext uri="{FF2B5EF4-FFF2-40B4-BE49-F238E27FC236}">
                <a16:creationId xmlns:a16="http://schemas.microsoft.com/office/drawing/2014/main" id="{364F49EE-479B-FDE5-DD82-FC6D50B8C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353" y="2354274"/>
            <a:ext cx="1425126" cy="142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36">
            <a:extLst>
              <a:ext uri="{FF2B5EF4-FFF2-40B4-BE49-F238E27FC236}">
                <a16:creationId xmlns:a16="http://schemas.microsoft.com/office/drawing/2014/main" id="{6327BA80-AEAE-0D5C-A859-47F55978AAC5}"/>
              </a:ext>
            </a:extLst>
          </p:cNvPr>
          <p:cNvSpPr/>
          <p:nvPr/>
        </p:nvSpPr>
        <p:spPr>
          <a:xfrm>
            <a:off x="1763670" y="3746440"/>
            <a:ext cx="2022492" cy="6967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225B62"/>
              </a:gs>
              <a:gs pos="10000">
                <a:srgbClr val="49C5B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491019"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Copilot</a:t>
            </a:r>
          </a:p>
        </p:txBody>
      </p:sp>
      <p:sp>
        <p:nvSpPr>
          <p:cNvPr id="11" name="Rectangle: Rounded Corners 36">
            <a:extLst>
              <a:ext uri="{FF2B5EF4-FFF2-40B4-BE49-F238E27FC236}">
                <a16:creationId xmlns:a16="http://schemas.microsoft.com/office/drawing/2014/main" id="{849EB81F-72DE-6BE0-B35D-7E3731F49C3D}"/>
              </a:ext>
            </a:extLst>
          </p:cNvPr>
          <p:cNvSpPr/>
          <p:nvPr/>
        </p:nvSpPr>
        <p:spPr>
          <a:xfrm>
            <a:off x="8499354" y="3746439"/>
            <a:ext cx="2022492" cy="6967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225B62"/>
              </a:gs>
              <a:gs pos="10000">
                <a:srgbClr val="49C5B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491019"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Agentes</a:t>
            </a:r>
            <a:endParaRPr lang="en-GB" sz="28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4" name="Picture 13" descr="SharePoint logo">
            <a:extLst>
              <a:ext uri="{FF2B5EF4-FFF2-40B4-BE49-F238E27FC236}">
                <a16:creationId xmlns:a16="http://schemas.microsoft.com/office/drawing/2014/main" id="{E865B802-C464-DE54-4F17-3D42B1B37C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8529" y="2376596"/>
            <a:ext cx="1547682" cy="1543856"/>
          </a:xfrm>
          <a:prstGeom prst="rect">
            <a:avLst/>
          </a:prstGeom>
        </p:spPr>
      </p:pic>
      <p:pic>
        <p:nvPicPr>
          <p:cNvPr id="15" name="Picture 14" descr="A blue cloud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663FAAD8-9730-8931-76D0-9E0849899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73" y="2690511"/>
            <a:ext cx="916025" cy="91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6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461 -0.31088 L -4.16667E-6 -2.22222E-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37" y="1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7.40741E-7 L -4.16667E-6 0.03542 " pathEditMode="relative" rAng="0" ptsTypes="AA">
                                      <p:cBhvr>
                                        <p:cTn id="18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461 -0.31135 L 1.875E-6 2.59259E-6 " pathEditMode="relative" rAng="0" ptsTypes="AA">
                                      <p:cBhvr>
                                        <p:cTn id="2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24" y="1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875E-6 -7.40741E-7 L 1.875E-6 0.03542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E1E11-BF3F-7010-D11D-C0500774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CC027-D47E-A7FC-EAE9-5E7DB081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Agentes de </a:t>
            </a:r>
            <a:r>
              <a:rPr lang="es-MX" dirty="0" err="1"/>
              <a:t>Copilot</a:t>
            </a:r>
            <a:r>
              <a:rPr lang="es-MX" dirty="0"/>
              <a:t> para SharePoint y </a:t>
            </a:r>
            <a:r>
              <a:rPr lang="es-MX" dirty="0" err="1"/>
              <a:t>Copilot</a:t>
            </a:r>
            <a:r>
              <a:rPr lang="es-MX" dirty="0"/>
              <a:t> en OneDrive: Escenarios y Casos de Uso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477EA5-3E1E-8BFA-91F2-AFA510B18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17580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0BEC0-35FB-B6C4-A749-5817702F7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154FA5A-2CFC-2E3F-9EE8-D592E52D0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Transformación Digital y de Negocio con Agentes de </a:t>
            </a:r>
            <a:r>
              <a:rPr lang="es-MX" dirty="0" err="1"/>
              <a:t>Copilot</a:t>
            </a:r>
            <a:r>
              <a:rPr lang="es-MX" dirty="0"/>
              <a:t> para SharePoint y </a:t>
            </a:r>
            <a:r>
              <a:rPr lang="es-MX" dirty="0" err="1"/>
              <a:t>Copilot</a:t>
            </a:r>
            <a:r>
              <a:rPr lang="es-MX" dirty="0"/>
              <a:t> en OneDrive</a:t>
            </a:r>
          </a:p>
        </p:txBody>
      </p:sp>
      <p:sp>
        <p:nvSpPr>
          <p:cNvPr id="2" name="Rounded Rectangle 53">
            <a:extLst>
              <a:ext uri="{FF2B5EF4-FFF2-40B4-BE49-F238E27FC236}">
                <a16:creationId xmlns:a16="http://schemas.microsoft.com/office/drawing/2014/main" id="{01216A19-8E07-DA57-8B92-A160C8F95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99632" y="2330909"/>
            <a:ext cx="2560320" cy="2560320"/>
          </a:xfrm>
          <a:prstGeom prst="roundRect">
            <a:avLst>
              <a:gd name="adj" fmla="val 4803"/>
            </a:avLst>
          </a:prstGeom>
          <a:gradFill flip="none" rotWithShape="1">
            <a:gsLst>
              <a:gs pos="0">
                <a:srgbClr val="225B62"/>
              </a:gs>
              <a:gs pos="77000">
                <a:srgbClr val="3CA0AE"/>
              </a:gs>
              <a:gs pos="97000">
                <a:srgbClr val="49C5B1"/>
              </a:gs>
            </a:gsLst>
            <a:lin ang="17400000" scaled="0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EFFFE"/>
              </a:solidFill>
              <a:latin typeface="Aptos (Body)"/>
              <a:cs typeface="Segoe UI Semibold" panose="020B0702040204020203" pitchFamily="34" charset="0"/>
            </a:endParaRPr>
          </a:p>
        </p:txBody>
      </p:sp>
      <p:sp>
        <p:nvSpPr>
          <p:cNvPr id="3" name="Rounded Rectangle 53">
            <a:extLst>
              <a:ext uri="{FF2B5EF4-FFF2-40B4-BE49-F238E27FC236}">
                <a16:creationId xmlns:a16="http://schemas.microsoft.com/office/drawing/2014/main" id="{74732809-36F8-20C6-EACB-4D74A28E3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01773" y="2330909"/>
            <a:ext cx="2560320" cy="2560320"/>
          </a:xfrm>
          <a:prstGeom prst="roundRect">
            <a:avLst>
              <a:gd name="adj" fmla="val 4803"/>
            </a:avLst>
          </a:prstGeom>
          <a:solidFill>
            <a:srgbClr val="FEFFFE">
              <a:alpha val="50000"/>
            </a:srgbClr>
          </a:solidFill>
          <a:ln w="19050">
            <a:gradFill>
              <a:gsLst>
                <a:gs pos="0">
                  <a:srgbClr val="225B62"/>
                </a:gs>
                <a:gs pos="100000">
                  <a:srgbClr val="49C5B1"/>
                </a:gs>
              </a:gsLst>
              <a:lin ang="2700000" scaled="0"/>
            </a:gradFill>
          </a:ln>
        </p:spPr>
        <p:txBody>
          <a:bodyPr wrap="square" lIns="91440" tIns="91440" rIns="91440" bIns="365760" rtlCol="0" anchor="ctr">
            <a:noAutofit/>
          </a:bodyPr>
          <a:lstStyle/>
          <a:p>
            <a:pPr algn="ctr">
              <a:defRPr/>
            </a:pPr>
            <a:endParaRPr lang="en-US" sz="1600" kern="0">
              <a:solidFill>
                <a:srgbClr val="2E2F2E"/>
              </a:solidFill>
              <a:latin typeface="Aptos (Body)"/>
              <a:cs typeface="Segoe UI Semibold" panose="020B0702040204020203" pitchFamily="34" charset="0"/>
            </a:endParaRPr>
          </a:p>
        </p:txBody>
      </p:sp>
      <p:sp>
        <p:nvSpPr>
          <p:cNvPr id="6" name="Rounded Rectangle 53">
            <a:extLst>
              <a:ext uri="{FF2B5EF4-FFF2-40B4-BE49-F238E27FC236}">
                <a16:creationId xmlns:a16="http://schemas.microsoft.com/office/drawing/2014/main" id="{B195B7D2-9ACF-8E58-7E1F-4E16FF003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313483" y="2330909"/>
            <a:ext cx="2560320" cy="2560320"/>
          </a:xfrm>
          <a:prstGeom prst="roundRect">
            <a:avLst>
              <a:gd name="adj" fmla="val 4803"/>
            </a:avLst>
          </a:prstGeom>
          <a:solidFill>
            <a:srgbClr val="FEFFFE">
              <a:alpha val="50000"/>
            </a:srgbClr>
          </a:solidFill>
          <a:ln w="19050">
            <a:gradFill>
              <a:gsLst>
                <a:gs pos="0">
                  <a:srgbClr val="225B62"/>
                </a:gs>
                <a:gs pos="100000">
                  <a:srgbClr val="49C5B1"/>
                </a:gs>
              </a:gsLst>
              <a:lin ang="2700000" scaled="0"/>
            </a:gradFill>
          </a:ln>
        </p:spPr>
        <p:txBody>
          <a:bodyPr wrap="square" lIns="91440" tIns="91440" rIns="91440" bIns="365760" rtlCol="0" anchor="ctr">
            <a:noAutofit/>
          </a:bodyPr>
          <a:lstStyle/>
          <a:p>
            <a:pPr algn="ctr">
              <a:defRPr/>
            </a:pPr>
            <a:endParaRPr lang="en-US" sz="1600" kern="0">
              <a:solidFill>
                <a:srgbClr val="2E2F2E"/>
              </a:solidFill>
              <a:latin typeface="Aptos (Body)"/>
              <a:cs typeface="Segoe UI Semibold" panose="020B0702040204020203" pitchFamily="34" charset="0"/>
            </a:endParaRPr>
          </a:p>
        </p:txBody>
      </p:sp>
      <p:sp>
        <p:nvSpPr>
          <p:cNvPr id="7" name="Rounded Rectangle 53">
            <a:extLst>
              <a:ext uri="{FF2B5EF4-FFF2-40B4-BE49-F238E27FC236}">
                <a16:creationId xmlns:a16="http://schemas.microsoft.com/office/drawing/2014/main" id="{1DB90A87-D268-3683-8D6D-F9C1988E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26467" y="2323567"/>
            <a:ext cx="2560320" cy="2560320"/>
          </a:xfrm>
          <a:prstGeom prst="roundRect">
            <a:avLst>
              <a:gd name="adj" fmla="val 4803"/>
            </a:avLst>
          </a:prstGeom>
          <a:solidFill>
            <a:srgbClr val="FEFFFE">
              <a:alpha val="50000"/>
            </a:srgbClr>
          </a:solidFill>
          <a:ln w="19050">
            <a:gradFill>
              <a:gsLst>
                <a:gs pos="0">
                  <a:srgbClr val="225B62"/>
                </a:gs>
                <a:gs pos="100000">
                  <a:srgbClr val="49C5B1"/>
                </a:gs>
              </a:gsLst>
              <a:lin ang="2700000" scaled="0"/>
            </a:gradFill>
          </a:ln>
        </p:spPr>
        <p:txBody>
          <a:bodyPr wrap="square" lIns="91440" tIns="91440" rIns="91440" bIns="365760" rtlCol="0" anchor="ctr">
            <a:noAutofit/>
          </a:bodyPr>
          <a:lstStyle/>
          <a:p>
            <a:pPr algn="ctr">
              <a:defRPr/>
            </a:pPr>
            <a:endParaRPr lang="en-US" sz="1600" kern="0">
              <a:solidFill>
                <a:srgbClr val="2E2F2E"/>
              </a:solidFill>
              <a:latin typeface="Aptos (Body)"/>
              <a:cs typeface="Segoe UI Semibold" panose="020B07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DEFE27-046E-E9FA-4293-97342561016F}"/>
              </a:ext>
            </a:extLst>
          </p:cNvPr>
          <p:cNvSpPr/>
          <p:nvPr/>
        </p:nvSpPr>
        <p:spPr>
          <a:xfrm>
            <a:off x="9497874" y="2482794"/>
            <a:ext cx="2075688" cy="50020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914314">
              <a:lnSpc>
                <a:spcPct val="90000"/>
              </a:lnSpc>
              <a:defRPr/>
            </a:pPr>
            <a:r>
              <a:rPr lang="es-ES" b="1" dirty="0">
                <a:solidFill>
                  <a:srgbClr val="FEFFFE"/>
                </a:solidFill>
                <a:latin typeface="Aptos (Body)"/>
                <a:cs typeface="Segoe UI Semibold" panose="020B0702040204020203" pitchFamily="34" charset="0"/>
              </a:rPr>
              <a:t>Transformación de Negocio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AB8849-FA8A-540D-B8D7-CE59004C02BF}"/>
              </a:ext>
            </a:extLst>
          </p:cNvPr>
          <p:cNvSpPr/>
          <p:nvPr/>
        </p:nvSpPr>
        <p:spPr>
          <a:xfrm>
            <a:off x="9497873" y="3022618"/>
            <a:ext cx="2219563" cy="113385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314">
              <a:lnSpc>
                <a:spcPct val="125000"/>
              </a:lnSpc>
              <a:defRPr/>
            </a:pPr>
            <a:r>
              <a:rPr lang="es-ES" sz="1400" dirty="0">
                <a:solidFill>
                  <a:srgbClr val="FEFFFE"/>
                </a:solidFill>
                <a:latin typeface="Aptos (Body)"/>
                <a:cs typeface="Segoe UI Semibold" panose="020B0702040204020203" pitchFamily="34" charset="0"/>
              </a:rPr>
              <a:t>Mejora la toma de decisiones, transforma la Organización y obtén resultados reales de negocio gracias al valor añadido de la 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B69396-94C7-95DC-AC31-BAF357B83E61}"/>
              </a:ext>
            </a:extLst>
          </p:cNvPr>
          <p:cNvSpPr txBox="1"/>
          <p:nvPr/>
        </p:nvSpPr>
        <p:spPr>
          <a:xfrm>
            <a:off x="3489128" y="2455896"/>
            <a:ext cx="2236954" cy="500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32563">
              <a:lnSpc>
                <a:spcPct val="90000"/>
              </a:lnSpc>
              <a:spcAft>
                <a:spcPts val="600"/>
              </a:spcAft>
              <a:defRPr sz="2000" spc="-100">
                <a:latin typeface="Segoe UI Semibold"/>
              </a:defRPr>
            </a:lvl1pPr>
          </a:lstStyle>
          <a:p>
            <a:pPr algn="l" defTabSz="914192">
              <a:spcAft>
                <a:spcPts val="588"/>
              </a:spcAft>
              <a:defRPr/>
            </a:pPr>
            <a:r>
              <a:rPr lang="es-ES" sz="1800" b="1" kern="0" spc="0" dirty="0">
                <a:solidFill>
                  <a:srgbClr val="225B62"/>
                </a:solidFill>
                <a:latin typeface="Aptos (Body)"/>
                <a:cs typeface="Segoe UI Semibold" panose="020B0702040204020203" pitchFamily="34" charset="0"/>
              </a:rPr>
              <a:t>Tus Agentes + </a:t>
            </a:r>
            <a:r>
              <a:rPr lang="es-ES" sz="1800" b="1" kern="0" spc="0" dirty="0" err="1">
                <a:solidFill>
                  <a:srgbClr val="225B62"/>
                </a:solidFill>
                <a:latin typeface="Aptos (Body)"/>
                <a:cs typeface="Segoe UI Semibold" panose="020B0702040204020203" pitchFamily="34" charset="0"/>
              </a:rPr>
              <a:t>Copilot</a:t>
            </a:r>
            <a:r>
              <a:rPr lang="es-ES" sz="1800" b="1" kern="0" spc="0" dirty="0">
                <a:solidFill>
                  <a:srgbClr val="225B62"/>
                </a:solidFill>
                <a:latin typeface="Aptos (Body)"/>
                <a:cs typeface="Segoe UI Semibold" panose="020B0702040204020203" pitchFamily="34" charset="0"/>
              </a:rPr>
              <a:t> en OneDrive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333B0F-75F0-D71D-4352-06A11B81EA67}"/>
              </a:ext>
            </a:extLst>
          </p:cNvPr>
          <p:cNvSpPr/>
          <p:nvPr/>
        </p:nvSpPr>
        <p:spPr>
          <a:xfrm>
            <a:off x="3481938" y="3022618"/>
            <a:ext cx="2236953" cy="17314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314">
              <a:lnSpc>
                <a:spcPct val="125000"/>
              </a:lnSpc>
              <a:defRPr/>
            </a:pPr>
            <a:r>
              <a:rPr lang="es-ES" sz="1400" dirty="0">
                <a:solidFill>
                  <a:srgbClr val="2E2F2E"/>
                </a:solidFill>
                <a:latin typeface="Aptos (Body)"/>
                <a:ea typeface="Calibri" panose="020F0502020204030204" pitchFamily="34" charset="0"/>
                <a:cs typeface="Segoe UI Semibold" panose="020B0702040204020203" pitchFamily="34" charset="0"/>
              </a:rPr>
              <a:t>El poder de los LLM a tu servicio para razonar, aplicar o simplemente obtener información de tu Sitio o de tu Contenido en OneDrive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FCD6CE-3B83-67F3-83EB-81AF8FC143E0}"/>
              </a:ext>
            </a:extLst>
          </p:cNvPr>
          <p:cNvSpPr txBox="1"/>
          <p:nvPr/>
        </p:nvSpPr>
        <p:spPr>
          <a:xfrm>
            <a:off x="502112" y="2448554"/>
            <a:ext cx="2075688" cy="2509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92">
              <a:lnSpc>
                <a:spcPct val="90000"/>
              </a:lnSpc>
              <a:spcAft>
                <a:spcPts val="588"/>
              </a:spcAft>
              <a:defRPr/>
            </a:pPr>
            <a:r>
              <a:rPr lang="es-ES" b="1" dirty="0">
                <a:solidFill>
                  <a:srgbClr val="225B62"/>
                </a:solidFill>
                <a:latin typeface="Aptos (Body)"/>
                <a:cs typeface="Segoe UI Semibold" panose="020B0702040204020203" pitchFamily="34" charset="0"/>
              </a:rPr>
              <a:t>Tu Contenido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85AD6D-4FF9-E8BB-EDC5-FA8318A897FA}"/>
              </a:ext>
            </a:extLst>
          </p:cNvPr>
          <p:cNvSpPr/>
          <p:nvPr/>
        </p:nvSpPr>
        <p:spPr>
          <a:xfrm>
            <a:off x="480029" y="3015276"/>
            <a:ext cx="2273416" cy="113385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314">
              <a:lnSpc>
                <a:spcPct val="125000"/>
              </a:lnSpc>
              <a:defRPr/>
            </a:pPr>
            <a:r>
              <a:rPr lang="es-ES" sz="1400" dirty="0">
                <a:solidFill>
                  <a:srgbClr val="2E2F2E"/>
                </a:solidFill>
                <a:latin typeface="Aptos (Body)"/>
                <a:ea typeface="Calibri" panose="020F0502020204030204" pitchFamily="34" charset="0"/>
                <a:cs typeface="Segoe UI Semibold" panose="020B0702040204020203" pitchFamily="34" charset="0"/>
              </a:rPr>
              <a:t>Archivos de distintos tipos, Datos, Noticias y Recursos almacenados en SharePoint y OneDrive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6ABD35-609D-B1A4-A6A3-E1122A4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2978987" y="3462558"/>
            <a:ext cx="279108" cy="279169"/>
          </a:xfrm>
          <a:custGeom>
            <a:avLst/>
            <a:gdLst>
              <a:gd name="connsiteX0" fmla="*/ 0 w 1182658"/>
              <a:gd name="connsiteY0" fmla="*/ 695560 h 1182658"/>
              <a:gd name="connsiteX1" fmla="*/ 0 w 1182658"/>
              <a:gd name="connsiteY1" fmla="*/ 487098 h 1182658"/>
              <a:gd name="connsiteX2" fmla="*/ 487098 w 1182658"/>
              <a:gd name="connsiteY2" fmla="*/ 487098 h 1182658"/>
              <a:gd name="connsiteX3" fmla="*/ 487098 w 1182658"/>
              <a:gd name="connsiteY3" fmla="*/ 0 h 1182658"/>
              <a:gd name="connsiteX4" fmla="*/ 695560 w 1182658"/>
              <a:gd name="connsiteY4" fmla="*/ 0 h 1182658"/>
              <a:gd name="connsiteX5" fmla="*/ 695560 w 1182658"/>
              <a:gd name="connsiteY5" fmla="*/ 487098 h 1182658"/>
              <a:gd name="connsiteX6" fmla="*/ 1182658 w 1182658"/>
              <a:gd name="connsiteY6" fmla="*/ 487098 h 1182658"/>
              <a:gd name="connsiteX7" fmla="*/ 1182658 w 1182658"/>
              <a:gd name="connsiteY7" fmla="*/ 695560 h 1182658"/>
              <a:gd name="connsiteX8" fmla="*/ 695560 w 1182658"/>
              <a:gd name="connsiteY8" fmla="*/ 695560 h 1182658"/>
              <a:gd name="connsiteX9" fmla="*/ 695560 w 1182658"/>
              <a:gd name="connsiteY9" fmla="*/ 1182658 h 1182658"/>
              <a:gd name="connsiteX10" fmla="*/ 487098 w 1182658"/>
              <a:gd name="connsiteY10" fmla="*/ 1182658 h 1182658"/>
              <a:gd name="connsiteX11" fmla="*/ 487098 w 1182658"/>
              <a:gd name="connsiteY11" fmla="*/ 695560 h 118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2658" h="1182658">
                <a:moveTo>
                  <a:pt x="0" y="695560"/>
                </a:moveTo>
                <a:lnTo>
                  <a:pt x="0" y="487098"/>
                </a:lnTo>
                <a:lnTo>
                  <a:pt x="487098" y="487098"/>
                </a:lnTo>
                <a:lnTo>
                  <a:pt x="487098" y="0"/>
                </a:lnTo>
                <a:lnTo>
                  <a:pt x="695560" y="0"/>
                </a:lnTo>
                <a:lnTo>
                  <a:pt x="695560" y="487098"/>
                </a:lnTo>
                <a:lnTo>
                  <a:pt x="1182658" y="487098"/>
                </a:lnTo>
                <a:lnTo>
                  <a:pt x="1182658" y="695560"/>
                </a:lnTo>
                <a:lnTo>
                  <a:pt x="695560" y="695560"/>
                </a:lnTo>
                <a:lnTo>
                  <a:pt x="695560" y="1182658"/>
                </a:lnTo>
                <a:lnTo>
                  <a:pt x="487098" y="1182658"/>
                </a:lnTo>
                <a:lnTo>
                  <a:pt x="487098" y="695560"/>
                </a:lnTo>
                <a:close/>
              </a:path>
            </a:pathLst>
          </a:custGeom>
          <a:solidFill>
            <a:srgbClr val="2A446F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FFFFFF"/>
              </a:solidFill>
              <a:latin typeface="Aptos (Body)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8EA4735-08BB-C1CD-C34D-39BBCD0F6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5940689" y="3491736"/>
            <a:ext cx="279109" cy="279170"/>
          </a:xfrm>
          <a:custGeom>
            <a:avLst/>
            <a:gdLst>
              <a:gd name="connsiteX0" fmla="*/ 0 w 1182658"/>
              <a:gd name="connsiteY0" fmla="*/ 695560 h 1182658"/>
              <a:gd name="connsiteX1" fmla="*/ 0 w 1182658"/>
              <a:gd name="connsiteY1" fmla="*/ 487098 h 1182658"/>
              <a:gd name="connsiteX2" fmla="*/ 487098 w 1182658"/>
              <a:gd name="connsiteY2" fmla="*/ 487098 h 1182658"/>
              <a:gd name="connsiteX3" fmla="*/ 487098 w 1182658"/>
              <a:gd name="connsiteY3" fmla="*/ 0 h 1182658"/>
              <a:gd name="connsiteX4" fmla="*/ 695560 w 1182658"/>
              <a:gd name="connsiteY4" fmla="*/ 0 h 1182658"/>
              <a:gd name="connsiteX5" fmla="*/ 695560 w 1182658"/>
              <a:gd name="connsiteY5" fmla="*/ 487098 h 1182658"/>
              <a:gd name="connsiteX6" fmla="*/ 1182658 w 1182658"/>
              <a:gd name="connsiteY6" fmla="*/ 487098 h 1182658"/>
              <a:gd name="connsiteX7" fmla="*/ 1182658 w 1182658"/>
              <a:gd name="connsiteY7" fmla="*/ 695560 h 1182658"/>
              <a:gd name="connsiteX8" fmla="*/ 695560 w 1182658"/>
              <a:gd name="connsiteY8" fmla="*/ 695560 h 1182658"/>
              <a:gd name="connsiteX9" fmla="*/ 695560 w 1182658"/>
              <a:gd name="connsiteY9" fmla="*/ 1182658 h 1182658"/>
              <a:gd name="connsiteX10" fmla="*/ 487098 w 1182658"/>
              <a:gd name="connsiteY10" fmla="*/ 1182658 h 1182658"/>
              <a:gd name="connsiteX11" fmla="*/ 487098 w 1182658"/>
              <a:gd name="connsiteY11" fmla="*/ 695560 h 118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2658" h="1182658">
                <a:moveTo>
                  <a:pt x="0" y="695560"/>
                </a:moveTo>
                <a:lnTo>
                  <a:pt x="0" y="487098"/>
                </a:lnTo>
                <a:lnTo>
                  <a:pt x="487098" y="487098"/>
                </a:lnTo>
                <a:lnTo>
                  <a:pt x="487098" y="0"/>
                </a:lnTo>
                <a:lnTo>
                  <a:pt x="695560" y="0"/>
                </a:lnTo>
                <a:lnTo>
                  <a:pt x="695560" y="487098"/>
                </a:lnTo>
                <a:lnTo>
                  <a:pt x="1182658" y="487098"/>
                </a:lnTo>
                <a:lnTo>
                  <a:pt x="1182658" y="695560"/>
                </a:lnTo>
                <a:lnTo>
                  <a:pt x="695560" y="695560"/>
                </a:lnTo>
                <a:lnTo>
                  <a:pt x="695560" y="1182658"/>
                </a:lnTo>
                <a:lnTo>
                  <a:pt x="487098" y="1182658"/>
                </a:lnTo>
                <a:lnTo>
                  <a:pt x="487098" y="695560"/>
                </a:lnTo>
                <a:close/>
              </a:path>
            </a:pathLst>
          </a:custGeom>
          <a:solidFill>
            <a:srgbClr val="2A446F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FFFFFF"/>
              </a:solidFill>
              <a:latin typeface="Aptos (Body)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8C439F-1A46-F1D4-48F9-69E2F3D8C445}"/>
              </a:ext>
            </a:extLst>
          </p:cNvPr>
          <p:cNvSpPr txBox="1"/>
          <p:nvPr/>
        </p:nvSpPr>
        <p:spPr>
          <a:xfrm>
            <a:off x="6331830" y="2455896"/>
            <a:ext cx="2075688" cy="500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32563">
              <a:lnSpc>
                <a:spcPct val="90000"/>
              </a:lnSpc>
              <a:spcAft>
                <a:spcPts val="600"/>
              </a:spcAft>
              <a:defRPr sz="2000" spc="-100">
                <a:latin typeface="Segoe UI Semibold"/>
              </a:defRPr>
            </a:lvl1pPr>
          </a:lstStyle>
          <a:p>
            <a:pPr algn="l" defTabSz="914192">
              <a:spcAft>
                <a:spcPts val="588"/>
              </a:spcAft>
              <a:defRPr/>
            </a:pPr>
            <a:r>
              <a:rPr lang="es-ES" sz="1800" b="1" kern="0" spc="0" dirty="0">
                <a:solidFill>
                  <a:srgbClr val="225B62"/>
                </a:solidFill>
                <a:latin typeface="Aptos (Body)"/>
                <a:cs typeface="Segoe UI Semibold" panose="020B0702040204020203" pitchFamily="34" charset="0"/>
              </a:rPr>
              <a:t>Eleva y Mejora la Colaboración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862979-5D6C-AE06-9BD2-A16C0BC1DD36}"/>
              </a:ext>
            </a:extLst>
          </p:cNvPr>
          <p:cNvSpPr/>
          <p:nvPr/>
        </p:nvSpPr>
        <p:spPr>
          <a:xfrm>
            <a:off x="6414331" y="3022617"/>
            <a:ext cx="2243629" cy="173145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defTabSz="914314">
              <a:lnSpc>
                <a:spcPct val="125000"/>
              </a:lnSpc>
              <a:defRPr/>
            </a:pPr>
            <a:r>
              <a:rPr lang="es-ES" sz="1400" dirty="0">
                <a:solidFill>
                  <a:srgbClr val="2E2F2E"/>
                </a:solidFill>
                <a:latin typeface="Aptos (Body)"/>
                <a:ea typeface="Calibri" panose="020F0502020204030204" pitchFamily="34" charset="0"/>
                <a:cs typeface="Segoe UI Semibold" panose="020B0702040204020203" pitchFamily="34" charset="0"/>
              </a:rPr>
              <a:t>Utiliza tus Agentes  y OneDrive en modo colaborativo para que los usuarios puedan interactuar con ellos,  obtener información y generar nuevos contenidos</a:t>
            </a:r>
          </a:p>
        </p:txBody>
      </p:sp>
      <p:sp>
        <p:nvSpPr>
          <p:cNvPr id="18" name="Equals 17">
            <a:extLst>
              <a:ext uri="{FF2B5EF4-FFF2-40B4-BE49-F238E27FC236}">
                <a16:creationId xmlns:a16="http://schemas.microsoft.com/office/drawing/2014/main" id="{51F0F68F-06DD-95AF-ADAA-256F6982F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53035" y="3435402"/>
            <a:ext cx="414598" cy="308288"/>
          </a:xfrm>
          <a:prstGeom prst="mathEqual">
            <a:avLst>
              <a:gd name="adj1" fmla="val 18646"/>
              <a:gd name="adj2" fmla="val 17330"/>
            </a:avLst>
          </a:prstGeom>
          <a:solidFill>
            <a:srgbClr val="2A446F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FFFFFF"/>
              </a:solidFill>
              <a:latin typeface="Aptos (Body)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118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3D528-4BC5-D6BC-98B7-CBB110F4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1FA70D4-1DE0-D068-906E-A1A47522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Casos de Uso más habituales de Agentes de </a:t>
            </a:r>
            <a:r>
              <a:rPr lang="es-MX" dirty="0" err="1"/>
              <a:t>Copilot</a:t>
            </a:r>
            <a:r>
              <a:rPr lang="es-MX" dirty="0"/>
              <a:t> para SharePoint y </a:t>
            </a:r>
            <a:r>
              <a:rPr lang="es-MX" dirty="0" err="1"/>
              <a:t>Copilot</a:t>
            </a:r>
            <a:r>
              <a:rPr lang="es-MX" dirty="0"/>
              <a:t> en OneDrive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8E1E942-B58E-841C-F343-90036E332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42694" y="1802066"/>
            <a:ext cx="11306629" cy="4458202"/>
          </a:xfrm>
          <a:prstGeom prst="roundRect">
            <a:avLst>
              <a:gd name="adj" fmla="val 3628"/>
            </a:avLst>
          </a:prstGeom>
          <a:solidFill>
            <a:schemeClr val="bg1"/>
          </a:solidFill>
          <a:ln w="19050">
            <a:solidFill>
              <a:srgbClr val="091F2C"/>
            </a:solidFill>
          </a:ln>
        </p:spPr>
        <p:txBody>
          <a:bodyPr wrap="square" lIns="91440" tIns="91440" rIns="91440" bIns="36576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Aptos (Body)"/>
              <a:cs typeface="Segoe UI Semibold" panose="020B0702040204020203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B5E8C7E-41CB-87CC-6E04-6AD54283F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073822"/>
              </p:ext>
            </p:extLst>
          </p:nvPr>
        </p:nvGraphicFramePr>
        <p:xfrm>
          <a:off x="571490" y="2123536"/>
          <a:ext cx="11049019" cy="4136731"/>
        </p:xfrm>
        <a:graphic>
          <a:graphicData uri="http://schemas.openxmlformats.org/drawingml/2006/table">
            <a:tbl>
              <a:tblPr firstRow="1" bandRow="1"/>
              <a:tblGrid>
                <a:gridCol w="1165838">
                  <a:extLst>
                    <a:ext uri="{9D8B030D-6E8A-4147-A177-3AD203B41FA5}">
                      <a16:colId xmlns:a16="http://schemas.microsoft.com/office/drawing/2014/main" val="419529123"/>
                    </a:ext>
                  </a:extLst>
                </a:gridCol>
                <a:gridCol w="1411883">
                  <a:extLst>
                    <a:ext uri="{9D8B030D-6E8A-4147-A177-3AD203B41FA5}">
                      <a16:colId xmlns:a16="http://schemas.microsoft.com/office/drawing/2014/main" val="1793691201"/>
                    </a:ext>
                  </a:extLst>
                </a:gridCol>
                <a:gridCol w="1411883">
                  <a:extLst>
                    <a:ext uri="{9D8B030D-6E8A-4147-A177-3AD203B41FA5}">
                      <a16:colId xmlns:a16="http://schemas.microsoft.com/office/drawing/2014/main" val="757685473"/>
                    </a:ext>
                  </a:extLst>
                </a:gridCol>
                <a:gridCol w="1411883">
                  <a:extLst>
                    <a:ext uri="{9D8B030D-6E8A-4147-A177-3AD203B41FA5}">
                      <a16:colId xmlns:a16="http://schemas.microsoft.com/office/drawing/2014/main" val="1936690869"/>
                    </a:ext>
                  </a:extLst>
                </a:gridCol>
                <a:gridCol w="1411883">
                  <a:extLst>
                    <a:ext uri="{9D8B030D-6E8A-4147-A177-3AD203B41FA5}">
                      <a16:colId xmlns:a16="http://schemas.microsoft.com/office/drawing/2014/main" val="717494166"/>
                    </a:ext>
                  </a:extLst>
                </a:gridCol>
                <a:gridCol w="1411883">
                  <a:extLst>
                    <a:ext uri="{9D8B030D-6E8A-4147-A177-3AD203B41FA5}">
                      <a16:colId xmlns:a16="http://schemas.microsoft.com/office/drawing/2014/main" val="2661904891"/>
                    </a:ext>
                  </a:extLst>
                </a:gridCol>
                <a:gridCol w="1411883">
                  <a:extLst>
                    <a:ext uri="{9D8B030D-6E8A-4147-A177-3AD203B41FA5}">
                      <a16:colId xmlns:a16="http://schemas.microsoft.com/office/drawing/2014/main" val="2620079248"/>
                    </a:ext>
                  </a:extLst>
                </a:gridCol>
                <a:gridCol w="1411883">
                  <a:extLst>
                    <a:ext uri="{9D8B030D-6E8A-4147-A177-3AD203B41FA5}">
                      <a16:colId xmlns:a16="http://schemas.microsoft.com/office/drawing/2014/main" val="1191445868"/>
                    </a:ext>
                  </a:extLst>
                </a:gridCol>
              </a:tblGrid>
              <a:tr h="15764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Sans Display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051948"/>
                  </a:ext>
                </a:extLst>
              </a:tr>
              <a:tr h="2769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endParaRPr lang="en-US" b="1" dirty="0">
                        <a:solidFill>
                          <a:schemeClr val="tx1"/>
                        </a:solidFill>
                        <a:latin typeface="Aptos (Body)"/>
                        <a:cs typeface="Segoe UI Semibold" panose="020B0702040204020203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noProof="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Aptos (Body)"/>
                          <a:cs typeface="Segoe UI Semibold" panose="020B0702040204020203" pitchFamily="34" charset="0"/>
                        </a:rPr>
                        <a:t>Servicio a cliente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Aptos (Body)"/>
                          <a:cs typeface="Segoe UI Semibold" panose="020B0702040204020203" pitchFamily="34" charset="0"/>
                        </a:rPr>
                        <a:t>Ventas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ptos (Body)"/>
                        <a:cs typeface="Segoe UI Semibold" panose="020B0702040204020203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Aptos (Body)"/>
                          <a:cs typeface="Segoe UI Semibold" panose="020B0702040204020203" pitchFamily="34" charset="0"/>
                        </a:rPr>
                        <a:t>F</a:t>
                      </a:r>
                      <a:r>
                        <a:rPr lang="en-US" sz="1200" b="1" dirty="0" err="1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Aptos (Body)"/>
                          <a:cs typeface="Segoe UI Semibold" panose="020B0702040204020203" pitchFamily="34" charset="0"/>
                        </a:rPr>
                        <a:t>inanzas</a:t>
                      </a:r>
                      <a:endParaRPr lang="en-US" sz="1200" b="1" dirty="0">
                        <a:ln w="3175">
                          <a:noFill/>
                        </a:ln>
                        <a:solidFill>
                          <a:schemeClr val="tx1"/>
                        </a:solidFill>
                        <a:latin typeface="Aptos (Body)"/>
                        <a:cs typeface="Segoe UI Semibold" panose="020B0702040204020203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Aptos (Body)"/>
                          <a:cs typeface="Segoe UI Semibold" panose="020B0702040204020203" pitchFamily="34" charset="0"/>
                        </a:rPr>
                        <a:t>Marketing</a:t>
                      </a:r>
                      <a:endParaRPr lang="en-US" sz="1200" b="1">
                        <a:solidFill>
                          <a:schemeClr val="tx1"/>
                        </a:solidFill>
                        <a:latin typeface="Aptos (Body)"/>
                        <a:cs typeface="Segoe UI Semibold" panose="020B0702040204020203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Aptos (Body)"/>
                          <a:cs typeface="Segoe UI Semibold" panose="020B0702040204020203" pitchFamily="34" charset="0"/>
                        </a:rPr>
                        <a:t>HR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Aptos (Body)"/>
                          <a:cs typeface="Segoe UI Semibold" panose="020B0702040204020203" pitchFamily="34" charset="0"/>
                        </a:rPr>
                        <a:t>Legal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Aptos (Body)"/>
                          <a:cs typeface="Segoe UI Semibold" panose="020B0702040204020203" pitchFamily="34" charset="0"/>
                        </a:rPr>
                        <a:t>IT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780946"/>
                  </a:ext>
                </a:extLst>
              </a:tr>
              <a:tr h="7882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ptos (Body)"/>
                          <a:ea typeface="+mn-ea"/>
                          <a:cs typeface="Segoe UI Semibold" panose="020B0702040204020203" pitchFamily="34" charset="0"/>
                        </a:rPr>
                        <a:t>Ejemplo de KPI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>
                          <a:latin typeface="Aptos (Body)"/>
                          <a:cs typeface="Segoe UI Semibold" panose="020B0702040204020203" pitchFamily="34" charset="0"/>
                        </a:rPr>
                        <a:t>B</a:t>
                      </a:r>
                      <a:r>
                        <a:rPr lang="en-US" sz="1200" b="1" dirty="0">
                          <a:latin typeface="Aptos (Body)"/>
                          <a:cs typeface="Segoe UI Semibold" panose="020B0702040204020203" pitchFamily="34" charset="0"/>
                        </a:rPr>
                        <a:t>ajar los </a:t>
                      </a:r>
                      <a:r>
                        <a:rPr lang="es-ES" sz="1200" b="1" noProof="0" dirty="0">
                          <a:latin typeface="Aptos (Body)"/>
                          <a:cs typeface="Segoe UI Semibold" panose="020B0702040204020203" pitchFamily="34" charset="0"/>
                        </a:rPr>
                        <a:t>tiempos medios de respuesta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strike="noStrike" kern="1200" spc="-5" dirty="0">
                          <a:latin typeface="Aptos (Body)"/>
                          <a:cs typeface="Segoe UI Semibold" panose="020B0702040204020203" pitchFamily="34" charset="0"/>
                        </a:rPr>
                        <a:t>I</a:t>
                      </a:r>
                      <a:r>
                        <a:rPr lang="es-ES" sz="1200" b="1" strike="noStrike" kern="1200" spc="-5" noProof="0" dirty="0" err="1">
                          <a:latin typeface="Aptos (Body)"/>
                          <a:cs typeface="Segoe UI Semibold" panose="020B0702040204020203" pitchFamily="34" charset="0"/>
                        </a:rPr>
                        <a:t>ncrementar</a:t>
                      </a:r>
                      <a:r>
                        <a:rPr lang="en-US" sz="1200" b="1" strike="noStrike" kern="1200" spc="-5" dirty="0">
                          <a:latin typeface="Aptos (Body)"/>
                          <a:cs typeface="Segoe UI Semibold" panose="020B0702040204020203" pitchFamily="34" charset="0"/>
                        </a:rPr>
                        <a:t> la </a:t>
                      </a:r>
                      <a:r>
                        <a:rPr lang="es-ES" sz="1200" b="1" strike="noStrike" kern="1200" spc="-5" noProof="0" dirty="0">
                          <a:latin typeface="Aptos (Body)"/>
                          <a:cs typeface="Segoe UI Semibold" panose="020B0702040204020203" pitchFamily="34" charset="0"/>
                        </a:rPr>
                        <a:t>tasa</a:t>
                      </a:r>
                      <a:r>
                        <a:rPr lang="en-US" sz="1200" b="1" strike="noStrike" kern="1200" spc="-5" dirty="0">
                          <a:latin typeface="Aptos (Body)"/>
                          <a:cs typeface="Segoe UI Semibold" panose="020B0702040204020203" pitchFamily="34" charset="0"/>
                        </a:rPr>
                        <a:t> de conversion de </a:t>
                      </a:r>
                      <a:r>
                        <a:rPr lang="en-US" sz="1200" b="1" strike="noStrike" kern="1200" spc="-5" dirty="0" err="1">
                          <a:latin typeface="Aptos (Body)"/>
                          <a:cs typeface="Segoe UI Semibold" panose="020B0702040204020203" pitchFamily="34" charset="0"/>
                        </a:rPr>
                        <a:t>ventas</a:t>
                      </a:r>
                      <a:endParaRPr lang="en-US" sz="1200" b="1" strike="noStrike" dirty="0">
                        <a:latin typeface="Aptos (Body)"/>
                        <a:cs typeface="Segoe UI Semibold" panose="020B0702040204020203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kern="1200" spc="-5" noProof="0" dirty="0">
                          <a:latin typeface="Aptos (Body)"/>
                          <a:cs typeface="Segoe UI Semibold" panose="020B0702040204020203" pitchFamily="34" charset="0"/>
                        </a:rPr>
                        <a:t>Reducir los tiempos de análisis</a:t>
                      </a:r>
                      <a:endParaRPr lang="es-ES" sz="1200" b="1" noProof="0" dirty="0">
                        <a:latin typeface="Aptos (Body)"/>
                        <a:cs typeface="Segoe UI Semibold" panose="020B0702040204020203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kern="1200" spc="-5" noProof="0" dirty="0">
                          <a:latin typeface="Aptos (Body)"/>
                          <a:cs typeface="Segoe UI Semibold" panose="020B0702040204020203" pitchFamily="34" charset="0"/>
                        </a:rPr>
                        <a:t>Reducir el time to </a:t>
                      </a:r>
                      <a:r>
                        <a:rPr lang="es-ES" sz="1200" b="1" kern="1200" spc="-5" noProof="0" dirty="0" err="1">
                          <a:latin typeface="Aptos (Body)"/>
                          <a:cs typeface="Segoe UI Semibold" panose="020B0702040204020203" pitchFamily="34" charset="0"/>
                        </a:rPr>
                        <a:t>market</a:t>
                      </a:r>
                      <a:endParaRPr lang="es-ES" sz="1200" b="1" noProof="0" dirty="0">
                        <a:latin typeface="Aptos (Body)"/>
                        <a:cs typeface="Segoe UI Semibold" panose="020B0702040204020203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noProof="0" dirty="0">
                          <a:latin typeface="Aptos (Body)"/>
                          <a:cs typeface="Segoe UI Semibold" panose="020B0702040204020203" pitchFamily="34" charset="0"/>
                        </a:rPr>
                        <a:t>Reducir tiempo de </a:t>
                      </a:r>
                      <a:r>
                        <a:rPr lang="es-ES" sz="1200" b="1" noProof="0" dirty="0" err="1">
                          <a:latin typeface="Aptos (Body)"/>
                          <a:cs typeface="Segoe UI Semibold" panose="020B0702040204020203" pitchFamily="34" charset="0"/>
                        </a:rPr>
                        <a:t>Onboarding</a:t>
                      </a:r>
                      <a:endParaRPr lang="es-ES" sz="1200" b="1" kern="1200" spc="-5" noProof="0" dirty="0">
                        <a:latin typeface="Aptos (Body)"/>
                        <a:cs typeface="Segoe UI Semibold" panose="020B0702040204020203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algn="l"/>
                      <a:r>
                        <a:rPr lang="es-ES" sz="1200" b="1" spc="-5" noProof="0" dirty="0">
                          <a:latin typeface="Aptos (Body)"/>
                          <a:cs typeface="Segoe UI Semibold" panose="020B0702040204020203" pitchFamily="34" charset="0"/>
                        </a:rPr>
                        <a:t>Reducir el tiempo para revisar documentación de PI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spc="-5" noProof="0" dirty="0">
                          <a:latin typeface="Aptos (Body)"/>
                          <a:cs typeface="Segoe UI Semibold" panose="020B0702040204020203" pitchFamily="34" charset="0"/>
                        </a:rPr>
                        <a:t>Incrementar el ratio de satisfacción de usuario</a:t>
                      </a:r>
                      <a:endParaRPr lang="es-ES" sz="1200" b="1" noProof="0" dirty="0">
                        <a:latin typeface="Aptos (Body)"/>
                        <a:cs typeface="Segoe UI Semibold" panose="020B0702040204020203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596279"/>
                  </a:ext>
                </a:extLst>
              </a:tr>
              <a:tr h="11385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ptos (Body)"/>
                          <a:ea typeface="+mn-ea"/>
                          <a:cs typeface="Segoe UI Semibold" panose="020B0702040204020203" pitchFamily="34" charset="0"/>
                        </a:rPr>
                        <a:t>Como los Agentes pueden Ayudar</a:t>
                      </a:r>
                      <a:endParaRPr lang="es-ES_tradnl" sz="1200" b="1" noProof="0" dirty="0">
                        <a:solidFill>
                          <a:schemeClr val="tx1"/>
                        </a:solidFill>
                        <a:latin typeface="Aptos (Body)"/>
                        <a:cs typeface="Segoe UI Semibold" panose="020B0702040204020203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s-ES" sz="1200" b="1" noProof="0" dirty="0">
                          <a:latin typeface="Aptos (Body)"/>
                          <a:cs typeface="Segoe UI Semibold" panose="020B0702040204020203" pitchFamily="34" charset="0"/>
                        </a:rPr>
                        <a:t>Generar respuestas en base a información y procesos específicos</a:t>
                      </a:r>
                      <a:endParaRPr lang="es-ES" sz="1200" b="1" noProof="0" dirty="0">
                        <a:solidFill>
                          <a:schemeClr val="tx1"/>
                        </a:solidFill>
                        <a:latin typeface="Aptos (Body)"/>
                        <a:cs typeface="Segoe UI Semibold" panose="020B0702040204020203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noProof="0" dirty="0">
                          <a:latin typeface="Aptos (Body)"/>
                          <a:cs typeface="Segoe UI Semibold" panose="020B0702040204020203" pitchFamily="34" charset="0"/>
                        </a:rPr>
                        <a:t>Recopilar materiales relevantes para preparar propuestas personalizadas</a:t>
                      </a:r>
                      <a:endParaRPr lang="es-ES" sz="1200" b="1" noProof="0" dirty="0">
                        <a:solidFill>
                          <a:schemeClr val="tx1"/>
                        </a:solidFill>
                        <a:latin typeface="Aptos (Body)"/>
                        <a:cs typeface="Segoe UI Semibold" panose="020B0702040204020203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noProof="0" dirty="0">
                          <a:latin typeface="Aptos (Body)"/>
                          <a:cs typeface="Segoe UI Semibold" panose="020B0702040204020203" pitchFamily="34" charset="0"/>
                        </a:rPr>
                        <a:t>Obtener recomendaciones de ahorro de costes analizando reportes financieros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noProof="0" dirty="0">
                          <a:latin typeface="Aptos (Body)"/>
                          <a:cs typeface="Segoe UI Semibold" panose="020B0702040204020203" pitchFamily="34" charset="0"/>
                        </a:rPr>
                        <a:t>Proporcionar información 24x7 de actualizaciones de producto y cuestiones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(Body)"/>
                          <a:ea typeface="+mn-ea"/>
                          <a:cs typeface="Segoe UI Semibold" panose="020B0702040204020203" pitchFamily="34" charset="0"/>
                        </a:rPr>
                        <a:t>Optimizar el aprendizaje y consume de información</a:t>
                      </a:r>
                      <a:endParaRPr lang="es-ES" sz="1200" b="1" noProof="0" dirty="0">
                        <a:latin typeface="Aptos (Body)"/>
                        <a:cs typeface="Segoe UI Semibold" panose="020B0702040204020203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(Body)"/>
                          <a:ea typeface="+mn-ea"/>
                          <a:cs typeface="Segoe UI Semibold" panose="020B0702040204020203" pitchFamily="34" charset="0"/>
                        </a:rPr>
                        <a:t>Acelerar la búsqueda, resumen y análisis de documentación</a:t>
                      </a:r>
                      <a:endParaRPr lang="es-ES" sz="1200" b="1" noProof="0" dirty="0">
                        <a:latin typeface="Aptos (Body)"/>
                        <a:cs typeface="Segoe UI Semibold" panose="020B0702040204020203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Sans Display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(Body)"/>
                          <a:ea typeface="+mn-ea"/>
                          <a:cs typeface="Segoe UI Semibold" panose="020B0702040204020203" pitchFamily="34" charset="0"/>
                        </a:rPr>
                        <a:t>Analizar el </a:t>
                      </a:r>
                      <a:r>
                        <a:rPr kumimoji="0" lang="es-E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(Body)"/>
                          <a:ea typeface="+mn-ea"/>
                          <a:cs typeface="Segoe UI Semibold" panose="020B0702040204020203" pitchFamily="34" charset="0"/>
                        </a:rPr>
                        <a:t>feedback</a:t>
                      </a:r>
                      <a:r>
                        <a:rPr kumimoji="0" lang="es-E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(Body)"/>
                          <a:ea typeface="+mn-ea"/>
                          <a:cs typeface="Segoe UI Semibold" panose="020B0702040204020203" pitchFamily="34" charset="0"/>
                        </a:rPr>
                        <a:t> de los usuarios para tendencias y oportunidades de mejorar la comunicación</a:t>
                      </a:r>
                      <a:endParaRPr lang="es-ES" sz="1200" b="1" noProof="0" dirty="0">
                        <a:latin typeface="Aptos (Body)"/>
                        <a:cs typeface="Segoe UI Semibold" panose="020B0702040204020203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219429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EADC7DE1-A127-5097-8C5A-4A1A48080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9" r="9849"/>
          <a:stretch/>
        </p:blipFill>
        <p:spPr>
          <a:xfrm>
            <a:off x="3206707" y="2384759"/>
            <a:ext cx="1234440" cy="1249752"/>
          </a:xfrm>
          <a:prstGeom prst="roundRect">
            <a:avLst>
              <a:gd name="adj" fmla="val 4722"/>
            </a:avLst>
          </a:prstGeom>
          <a:noFill/>
          <a:ln w="9525" cap="flat">
            <a:noFill/>
            <a:prstDash val="solid"/>
            <a:miter/>
          </a:ln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1860CA-3380-F499-696E-703D45E7D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9" r="9849"/>
          <a:stretch/>
        </p:blipFill>
        <p:spPr>
          <a:xfrm>
            <a:off x="4614754" y="2384759"/>
            <a:ext cx="1234440" cy="1249752"/>
          </a:xfrm>
          <a:prstGeom prst="roundRect">
            <a:avLst>
              <a:gd name="adj" fmla="val 4722"/>
            </a:avLst>
          </a:prstGeom>
          <a:noFill/>
          <a:ln w="9525" cap="flat">
            <a:noFill/>
            <a:prstDash val="solid"/>
            <a:miter/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712D2A-D41B-905A-3F2F-786B70D0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9" r="9849"/>
          <a:stretch/>
        </p:blipFill>
        <p:spPr>
          <a:xfrm>
            <a:off x="7430848" y="2384759"/>
            <a:ext cx="1234440" cy="1249752"/>
          </a:xfrm>
          <a:prstGeom prst="roundRect">
            <a:avLst>
              <a:gd name="adj" fmla="val 4722"/>
            </a:avLst>
          </a:prstGeom>
          <a:noFill/>
          <a:ln w="9525" cap="flat">
            <a:noFill/>
            <a:prstDash val="solid"/>
            <a:miter/>
          </a:ln>
          <a:effectLst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4F65C9-5EDD-74C7-178D-4E5208260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5" r="9695"/>
          <a:stretch/>
        </p:blipFill>
        <p:spPr>
          <a:xfrm>
            <a:off x="6022801" y="2384759"/>
            <a:ext cx="1234440" cy="1249752"/>
          </a:xfrm>
          <a:prstGeom prst="roundRect">
            <a:avLst>
              <a:gd name="adj" fmla="val 4722"/>
            </a:avLst>
          </a:prstGeom>
          <a:noFill/>
          <a:ln w="9525" cap="flat">
            <a:noFill/>
            <a:prstDash val="solid"/>
            <a:miter/>
          </a:ln>
          <a:effectLst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094A7D-C319-4D9D-7AD7-485014148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5" r="9695"/>
          <a:stretch/>
        </p:blipFill>
        <p:spPr>
          <a:xfrm>
            <a:off x="8838895" y="2384759"/>
            <a:ext cx="1234440" cy="1249752"/>
          </a:xfrm>
          <a:prstGeom prst="roundRect">
            <a:avLst>
              <a:gd name="adj" fmla="val 4722"/>
            </a:avLst>
          </a:prstGeom>
          <a:noFill/>
          <a:ln w="9525" cap="flat">
            <a:noFill/>
            <a:prstDash val="solid"/>
            <a:miter/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B866AE7-0981-82D1-C2EA-178020219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9" r="9849"/>
          <a:stretch/>
        </p:blipFill>
        <p:spPr>
          <a:xfrm>
            <a:off x="1795902" y="2383362"/>
            <a:ext cx="1237198" cy="1252546"/>
          </a:xfrm>
          <a:prstGeom prst="roundRect">
            <a:avLst>
              <a:gd name="adj" fmla="val 4722"/>
            </a:avLst>
          </a:prstGeom>
          <a:noFill/>
          <a:ln w="9525" cap="flat">
            <a:noFill/>
            <a:prstDash val="solid"/>
            <a:miter/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7615B99-220C-9A54-31F8-3478F9E4B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46944" y="2384759"/>
            <a:ext cx="1234440" cy="1249752"/>
          </a:xfrm>
          <a:prstGeom prst="roundRect">
            <a:avLst>
              <a:gd name="adj" fmla="val 4722"/>
            </a:avLst>
          </a:prstGeom>
          <a:noFill/>
          <a:ln w="9525" cap="flat">
            <a:noFill/>
            <a:prstDash val="solid"/>
            <a:miter/>
          </a:ln>
          <a:effectLst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4E3E4E2-8F2C-E2B1-C652-A047662104A0}"/>
              </a:ext>
            </a:extLst>
          </p:cNvPr>
          <p:cNvSpPr txBox="1"/>
          <p:nvPr/>
        </p:nvSpPr>
        <p:spPr>
          <a:xfrm>
            <a:off x="2050801" y="1583505"/>
            <a:ext cx="8090417" cy="437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225B62"/>
              </a:gs>
              <a:gs pos="10000">
                <a:srgbClr val="49C5B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491019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49101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(Body)"/>
                <a:cs typeface="Segoe UI Semibold" panose="020B0702040204020203" pitchFamily="34" charset="0"/>
              </a:rPr>
              <a:t>Acelerar como los equipos actúan y generan impacto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(Body)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901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7ADA-CB3B-63E4-A615-34163B5CF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5E9AB29-ABC0-4E64-70AC-9DF665A52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¿Para qué puedo utilizar Agentes de </a:t>
            </a:r>
            <a:r>
              <a:rPr lang="es-MX" dirty="0" err="1"/>
              <a:t>Copilot</a:t>
            </a:r>
            <a:r>
              <a:rPr lang="es-MX" dirty="0"/>
              <a:t> para SharePoint y </a:t>
            </a:r>
            <a:r>
              <a:rPr lang="es-MX" dirty="0" err="1"/>
              <a:t>Copilot</a:t>
            </a:r>
            <a:r>
              <a:rPr lang="es-MX" dirty="0"/>
              <a:t> en OneDrive?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03046A-612F-28DC-CA46-24737633D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593681"/>
              </p:ext>
            </p:extLst>
          </p:nvPr>
        </p:nvGraphicFramePr>
        <p:xfrm>
          <a:off x="994230" y="1800980"/>
          <a:ext cx="9966960" cy="423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7840">
                  <a:extLst>
                    <a:ext uri="{9D8B030D-6E8A-4147-A177-3AD203B41FA5}">
                      <a16:colId xmlns:a16="http://schemas.microsoft.com/office/drawing/2014/main" val="2238405580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990895151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151066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Caso de Uso/Uso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Agentes de </a:t>
                      </a:r>
                      <a:r>
                        <a:rPr lang="es-ES" dirty="0" err="1"/>
                        <a:t>Copilot</a:t>
                      </a:r>
                      <a:r>
                        <a:rPr lang="es-ES" dirty="0"/>
                        <a:t> para SharePoint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Copilot</a:t>
                      </a:r>
                      <a:r>
                        <a:rPr lang="es-ES" dirty="0"/>
                        <a:t> en OneDrive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24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Resumen de uno o varios documentos (Office, PDF)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085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Resumen de páginas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278710"/>
                  </a:ext>
                </a:extLst>
              </a:tr>
              <a:tr h="373260">
                <a:tc>
                  <a:txBody>
                    <a:bodyPr/>
                    <a:lstStyle/>
                    <a:p>
                      <a:r>
                        <a:rPr lang="es-ES" dirty="0"/>
                        <a:t>Resumen de Audio de Archivos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295166"/>
                  </a:ext>
                </a:extLst>
              </a:tr>
              <a:tr h="352214">
                <a:tc>
                  <a:txBody>
                    <a:bodyPr/>
                    <a:lstStyle/>
                    <a:p>
                      <a:r>
                        <a:rPr lang="es-ES" dirty="0"/>
                        <a:t>Realizar cuestiones sobre uno o varios documentos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442160"/>
                  </a:ext>
                </a:extLst>
              </a:tr>
              <a:tr h="3522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Realizar cuestiones sobre Imágenes, Videos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93585"/>
                  </a:ext>
                </a:extLst>
              </a:tr>
              <a:tr h="352214">
                <a:tc>
                  <a:txBody>
                    <a:bodyPr/>
                    <a:lstStyle/>
                    <a:p>
                      <a:r>
                        <a:rPr lang="es-ES" dirty="0"/>
                        <a:t>Comparar documentos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791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Generar contenido a partir del archivo seleccionado (FAQ, Resumen Ejecutivo, </a:t>
                      </a:r>
                      <a:r>
                        <a:rPr lang="es-ES" dirty="0" err="1"/>
                        <a:t>etc</a:t>
                      </a:r>
                      <a:r>
                        <a:rPr lang="es-ES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512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Proporcionar respuestas respecto a temas específicos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55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Generar un resumen al compartir un archivo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05357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358AB9F-99D0-8DC3-F93B-1CCD5DFCC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28" y="2478315"/>
            <a:ext cx="274320" cy="274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1A4C7-D28A-69E3-E704-55345B705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114" y="2478315"/>
            <a:ext cx="274320" cy="274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A5124C-DFED-CBC7-96E4-F872391B5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28" y="2883156"/>
            <a:ext cx="274320" cy="274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679288-7679-2665-10C4-C76D84195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919" y="3259302"/>
            <a:ext cx="27432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1E9667-549A-F70C-D8BA-FBB1D6D2D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8114" y="2833565"/>
            <a:ext cx="274320" cy="2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F35A49-7269-5FEF-16EA-87DA27CA3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428" y="3244788"/>
            <a:ext cx="274320" cy="274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AA83A9-55F8-E6BF-30C6-C8D91BB43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28" y="3613677"/>
            <a:ext cx="274320" cy="274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1442C7-030E-46CC-E122-4D846B90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662" y="3597970"/>
            <a:ext cx="274320" cy="2743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223FB5-6F1A-1AA2-E22A-A73EE0F2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428" y="3961984"/>
            <a:ext cx="274320" cy="2743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F6E3733-1DEA-B7A5-D1BF-DC821415A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919" y="3974116"/>
            <a:ext cx="274320" cy="2743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051FC2-2FC5-8187-C361-BB972555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815" y="4343005"/>
            <a:ext cx="274320" cy="2743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BB120F6-C6B0-887C-4659-B4AC5EF11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501" y="4343005"/>
            <a:ext cx="274320" cy="2743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48AC936-DC1D-7422-0F05-25F9581AE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233" y="4829040"/>
            <a:ext cx="274320" cy="2743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13D10D8-246A-CB50-D309-DA3989B15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919" y="4829040"/>
            <a:ext cx="274320" cy="2743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07562CC-E76D-1110-84A2-52641474E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877" y="5328781"/>
            <a:ext cx="274320" cy="2743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468439B-0225-E3BC-1F41-75CF08784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758" y="5339629"/>
            <a:ext cx="274320" cy="2743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3F5CE9B-C48C-19DE-EEC6-3AAB20F9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685" y="5711468"/>
            <a:ext cx="274320" cy="2743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134E8B2-DAE0-31CA-1FD0-B5BD2807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919" y="5695761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94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8C8A2-8685-6136-D182-85E181EB8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AC39E3-E06A-3B46-2FD6-A49717FC4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dirty="0" err="1"/>
              <a:t>Copilot</a:t>
            </a:r>
            <a:r>
              <a:rPr lang="es-MX" sz="5400" dirty="0"/>
              <a:t> en OneDrive for Business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C001C9-98AF-169E-994C-B28C28FBA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3666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8DC02-4F01-EACE-721D-DEE1D23B2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E248DE1-4691-8726-C5F5-D5A4D2F5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err="1"/>
              <a:t>Copilot</a:t>
            </a:r>
            <a:r>
              <a:rPr lang="es-MX" dirty="0"/>
              <a:t> en OneDrive</a:t>
            </a:r>
          </a:p>
        </p:txBody>
      </p:sp>
      <p:sp>
        <p:nvSpPr>
          <p:cNvPr id="2" name="Callout: Down Arrow 1">
            <a:extLst>
              <a:ext uri="{FF2B5EF4-FFF2-40B4-BE49-F238E27FC236}">
                <a16:creationId xmlns:a16="http://schemas.microsoft.com/office/drawing/2014/main" id="{4350909C-744F-D62B-62CF-020E1B44BA39}"/>
              </a:ext>
            </a:extLst>
          </p:cNvPr>
          <p:cNvSpPr/>
          <p:nvPr/>
        </p:nvSpPr>
        <p:spPr>
          <a:xfrm>
            <a:off x="893926" y="2010605"/>
            <a:ext cx="7008898" cy="861391"/>
          </a:xfrm>
          <a:prstGeom prst="downArrowCallout">
            <a:avLst/>
          </a:prstGeom>
          <a:solidFill>
            <a:srgbClr val="011E3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>
                <a:solidFill>
                  <a:prstClr val="white"/>
                </a:solidFill>
                <a:latin typeface="Aptos (Body)"/>
                <a:ea typeface="Open Sans" panose="020B0606030504020204" pitchFamily="34" charset="0"/>
                <a:cs typeface="Segoe UI Semibold" panose="020B0702040204020203" pitchFamily="34" charset="0"/>
              </a:rPr>
              <a:t>Características principales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(Body)"/>
              <a:ea typeface="Open Sans" panose="020B0606030504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8F1162-7447-BD4F-CDB8-AD874F335BD5}"/>
              </a:ext>
            </a:extLst>
          </p:cNvPr>
          <p:cNvSpPr/>
          <p:nvPr/>
        </p:nvSpPr>
        <p:spPr>
          <a:xfrm>
            <a:off x="893926" y="2912032"/>
            <a:ext cx="7008898" cy="731520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s-ES" sz="1600" dirty="0">
                <a:solidFill>
                  <a:schemeClr val="bg1"/>
                </a:solidFill>
                <a:latin typeface="Aptos (Body)"/>
                <a:cs typeface="Segoe UI Semibold" panose="020B0702040204020203" pitchFamily="34" charset="0"/>
              </a:rPr>
              <a:t>Permiten que los usuarios puedan realizar e interactuar con sus documentos a través de preguntas en lenguaje natural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A828FD-26F3-3977-5D2D-E0DA7EA48380}"/>
              </a:ext>
            </a:extLst>
          </p:cNvPr>
          <p:cNvSpPr/>
          <p:nvPr/>
        </p:nvSpPr>
        <p:spPr>
          <a:xfrm>
            <a:off x="893926" y="3736019"/>
            <a:ext cx="7008898" cy="731520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s-ES" sz="1600" dirty="0">
                <a:solidFill>
                  <a:schemeClr val="bg1"/>
                </a:solidFill>
                <a:latin typeface="Aptos (Body)"/>
                <a:cs typeface="Segoe UI Semibold" panose="020B0702040204020203" pitchFamily="34" charset="0"/>
              </a:rPr>
              <a:t>Cuatro casos de Uso principales: Extraer información de múltiples archivos (hasta 5) sin tener que abrirlos | Comparar diferencias entre archivos | Resumen rápido de archivos | Generar </a:t>
            </a:r>
            <a:r>
              <a:rPr lang="es-ES" sz="1600" dirty="0" err="1">
                <a:solidFill>
                  <a:schemeClr val="bg1"/>
                </a:solidFill>
                <a:latin typeface="Aptos (Body)"/>
                <a:cs typeface="Segoe UI Semibold" panose="020B0702040204020203" pitchFamily="34" charset="0"/>
              </a:rPr>
              <a:t>Insights</a:t>
            </a:r>
            <a:r>
              <a:rPr lang="es-ES" sz="1600" dirty="0">
                <a:solidFill>
                  <a:schemeClr val="bg1"/>
                </a:solidFill>
                <a:latin typeface="Aptos (Body)"/>
                <a:cs typeface="Segoe UI Semibold" panose="020B0702040204020203" pitchFamily="34" charset="0"/>
              </a:rPr>
              <a:t> de los archivos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34288-D1EF-45FA-540E-973D2D09113A}"/>
              </a:ext>
            </a:extLst>
          </p:cNvPr>
          <p:cNvSpPr/>
          <p:nvPr/>
        </p:nvSpPr>
        <p:spPr>
          <a:xfrm>
            <a:off x="893926" y="4560006"/>
            <a:ext cx="7008898" cy="731520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(Body)"/>
                <a:cs typeface="Segoe UI Semibold" panose="020B0702040204020203" pitchFamily="34" charset="0"/>
              </a:rPr>
              <a:t>Generación de nuevo contenido (Incluyendo resúmenes de Audio) a partir de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(Body)"/>
                <a:cs typeface="Segoe UI Semibold" panose="020B0702040204020203" pitchFamily="34" charset="0"/>
              </a:rPr>
              <a:t>de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(Body)"/>
                <a:cs typeface="Segoe UI Semibold" panose="020B0702040204020203" pitchFamily="34" charset="0"/>
              </a:rPr>
              <a:t> un archivo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(Body)"/>
              <a:cs typeface="Segoe UI Semibold" panose="020B0702040204020203" pitchFamily="34" charset="0"/>
            </a:endParaRPr>
          </a:p>
        </p:txBody>
      </p:sp>
      <p:sp>
        <p:nvSpPr>
          <p:cNvPr id="9" name="Elipse 7">
            <a:extLst>
              <a:ext uri="{FF2B5EF4-FFF2-40B4-BE49-F238E27FC236}">
                <a16:creationId xmlns:a16="http://schemas.microsoft.com/office/drawing/2014/main" id="{D0653677-8BD5-C207-5CF6-32AFE6A3D671}"/>
              </a:ext>
            </a:extLst>
          </p:cNvPr>
          <p:cNvSpPr/>
          <p:nvPr/>
        </p:nvSpPr>
        <p:spPr>
          <a:xfrm>
            <a:off x="324866" y="3094912"/>
            <a:ext cx="365760" cy="365760"/>
          </a:xfrm>
          <a:prstGeom prst="ellipse">
            <a:avLst/>
          </a:prstGeom>
          <a:solidFill>
            <a:srgbClr val="011E31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(Body)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10" name="Elipse 7">
            <a:extLst>
              <a:ext uri="{FF2B5EF4-FFF2-40B4-BE49-F238E27FC236}">
                <a16:creationId xmlns:a16="http://schemas.microsoft.com/office/drawing/2014/main" id="{8C2D250F-A973-CF67-BC8D-0E97E837369B}"/>
              </a:ext>
            </a:extLst>
          </p:cNvPr>
          <p:cNvSpPr/>
          <p:nvPr/>
        </p:nvSpPr>
        <p:spPr>
          <a:xfrm>
            <a:off x="304692" y="3918899"/>
            <a:ext cx="365760" cy="365760"/>
          </a:xfrm>
          <a:prstGeom prst="ellipse">
            <a:avLst/>
          </a:prstGeom>
          <a:solidFill>
            <a:srgbClr val="011E31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(Body)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1" name="Elipse 7">
            <a:extLst>
              <a:ext uri="{FF2B5EF4-FFF2-40B4-BE49-F238E27FC236}">
                <a16:creationId xmlns:a16="http://schemas.microsoft.com/office/drawing/2014/main" id="{98652219-9DE5-D3CB-DAC3-4637D1FBEC1B}"/>
              </a:ext>
            </a:extLst>
          </p:cNvPr>
          <p:cNvSpPr/>
          <p:nvPr/>
        </p:nvSpPr>
        <p:spPr>
          <a:xfrm>
            <a:off x="304692" y="4742886"/>
            <a:ext cx="365760" cy="365760"/>
          </a:xfrm>
          <a:prstGeom prst="ellipse">
            <a:avLst/>
          </a:prstGeom>
          <a:solidFill>
            <a:srgbClr val="011E31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(Body)"/>
                <a:cs typeface="Segoe UI Semibold" panose="020B0702040204020203" pitchFamily="34" charset="0"/>
              </a:rPr>
              <a:t>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D566C9-675C-43A6-6CE9-B913DE3FD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285" y="2253176"/>
            <a:ext cx="3032143" cy="3032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353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2">
            <a:extLst>
              <a:ext uri="{FF2B5EF4-FFF2-40B4-BE49-F238E27FC236}">
                <a16:creationId xmlns:a16="http://schemas.microsoft.com/office/drawing/2014/main" id="{1227F03C-3431-54B5-0082-1876B2829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1" b="6950"/>
          <a:stretch/>
        </p:blipFill>
        <p:spPr>
          <a:xfrm>
            <a:off x="7471299" y="162051"/>
            <a:ext cx="2901552" cy="2904591"/>
          </a:xfrm>
          <a:prstGeom prst="rect">
            <a:avLst/>
          </a:prstGeom>
        </p:spPr>
      </p:pic>
      <p:pic>
        <p:nvPicPr>
          <p:cNvPr id="5" name="Picture 18" descr="Minion clipart transparent background, Minion transparent background  Transparent FREE for download on WebStockReview 2021">
            <a:extLst>
              <a:ext uri="{FF2B5EF4-FFF2-40B4-BE49-F238E27FC236}">
                <a16:creationId xmlns:a16="http://schemas.microsoft.com/office/drawing/2014/main" id="{E07AB94C-C878-6030-902E-8F4679683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57" y="162051"/>
            <a:ext cx="5057590" cy="591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CF344845-0827-A371-684F-F42998AB6D19}"/>
              </a:ext>
            </a:extLst>
          </p:cNvPr>
          <p:cNvSpPr txBox="1">
            <a:spLocks/>
          </p:cNvSpPr>
          <p:nvPr/>
        </p:nvSpPr>
        <p:spPr>
          <a:xfrm>
            <a:off x="5675087" y="3360184"/>
            <a:ext cx="6516914" cy="16617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800" dirty="0">
                <a:solidFill>
                  <a:srgbClr val="9E1F63"/>
                </a:solidFill>
                <a:latin typeface="Bahnschrift" panose="020B0502040204020203" pitchFamily="34" charset="0"/>
              </a:rPr>
              <a:t>Demo #1: </a:t>
            </a:r>
            <a:r>
              <a:rPr lang="es-MX" sz="4800" dirty="0" err="1">
                <a:solidFill>
                  <a:srgbClr val="9E1F63"/>
                </a:solidFill>
                <a:latin typeface="Bahnschrift" panose="020B0502040204020203" pitchFamily="34" charset="0"/>
              </a:rPr>
              <a:t>Copilot</a:t>
            </a:r>
            <a:r>
              <a:rPr lang="es-MX" sz="4800" dirty="0">
                <a:solidFill>
                  <a:srgbClr val="9E1F63"/>
                </a:solidFill>
                <a:latin typeface="Bahnschrift" panose="020B0502040204020203" pitchFamily="34" charset="0"/>
              </a:rPr>
              <a:t> en OneDrive</a:t>
            </a:r>
          </a:p>
        </p:txBody>
      </p:sp>
    </p:spTree>
    <p:extLst>
      <p:ext uri="{BB962C8B-B14F-4D97-AF65-F5344CB8AC3E}">
        <p14:creationId xmlns:p14="http://schemas.microsoft.com/office/powerpoint/2010/main" val="3002500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92B3A-8E72-08ED-DDFD-61B4B78F9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A2E92-A788-2DF0-7601-656C6886A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dirty="0"/>
              <a:t>Agentes de </a:t>
            </a:r>
            <a:r>
              <a:rPr lang="es-MX" sz="5400" dirty="0" err="1"/>
              <a:t>Copilot</a:t>
            </a:r>
            <a:r>
              <a:rPr lang="es-MX" sz="5400" dirty="0"/>
              <a:t> para SharePoint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4CED0F-257E-5C49-6F01-D745B5443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728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A1E50-6CDE-F4C9-0625-A4762659A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D2A38D9-BC67-6628-0923-6E6A4DFE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Agentes de </a:t>
            </a:r>
            <a:r>
              <a:rPr lang="es-MX" dirty="0" err="1"/>
              <a:t>Copilot</a:t>
            </a:r>
            <a:r>
              <a:rPr lang="es-MX" dirty="0"/>
              <a:t> para SharePoint</a:t>
            </a:r>
          </a:p>
        </p:txBody>
      </p:sp>
      <p:sp>
        <p:nvSpPr>
          <p:cNvPr id="2" name="Callout: Down Arrow 1">
            <a:extLst>
              <a:ext uri="{FF2B5EF4-FFF2-40B4-BE49-F238E27FC236}">
                <a16:creationId xmlns:a16="http://schemas.microsoft.com/office/drawing/2014/main" id="{150D65D9-1C17-9EC2-4D6F-0CEECECE8A7B}"/>
              </a:ext>
            </a:extLst>
          </p:cNvPr>
          <p:cNvSpPr/>
          <p:nvPr/>
        </p:nvSpPr>
        <p:spPr>
          <a:xfrm>
            <a:off x="893926" y="2010605"/>
            <a:ext cx="7008898" cy="861391"/>
          </a:xfrm>
          <a:prstGeom prst="downArrowCallout">
            <a:avLst/>
          </a:prstGeom>
          <a:solidFill>
            <a:srgbClr val="011E3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>
                <a:solidFill>
                  <a:prstClr val="white"/>
                </a:solidFill>
                <a:latin typeface="Aptos (Body)"/>
                <a:ea typeface="Open Sans" panose="020B0606030504020204" pitchFamily="34" charset="0"/>
                <a:cs typeface="Segoe UI Semibold" panose="020B0702040204020203" pitchFamily="34" charset="0"/>
              </a:rPr>
              <a:t>Características principales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(Body)"/>
              <a:ea typeface="Open Sans" panose="020B0606030504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A0B820-CD34-4DAA-D849-807DD637780F}"/>
              </a:ext>
            </a:extLst>
          </p:cNvPr>
          <p:cNvSpPr/>
          <p:nvPr/>
        </p:nvSpPr>
        <p:spPr>
          <a:xfrm>
            <a:off x="893926" y="2912032"/>
            <a:ext cx="7008898" cy="640080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s-ES" sz="1600" dirty="0">
                <a:solidFill>
                  <a:schemeClr val="bg1"/>
                </a:solidFill>
                <a:latin typeface="Aptos (Body)"/>
                <a:cs typeface="Segoe UI Semibold" panose="020B0702040204020203" pitchFamily="34" charset="0"/>
              </a:rPr>
              <a:t>Permiten que los usuarios puedan realizar preguntas en lenguaje natural sobre el contenido de un Sitio o bien sobre temas específicos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82A025-D78F-7D1F-4F0F-AE64A9516A73}"/>
              </a:ext>
            </a:extLst>
          </p:cNvPr>
          <p:cNvSpPr/>
          <p:nvPr/>
        </p:nvSpPr>
        <p:spPr>
          <a:xfrm>
            <a:off x="893926" y="3689419"/>
            <a:ext cx="7008898" cy="640080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s-ES" sz="1600" dirty="0">
                <a:solidFill>
                  <a:schemeClr val="bg1"/>
                </a:solidFill>
                <a:latin typeface="Aptos (Body)"/>
                <a:cs typeface="Segoe UI Semibold" panose="020B0702040204020203" pitchFamily="34" charset="0"/>
              </a:rPr>
              <a:t>Con el licenciamiento adecuado, todo Sitio de SharePoint cuenta con un Agente de </a:t>
            </a:r>
            <a:r>
              <a:rPr lang="es-ES" sz="1600" dirty="0" err="1">
                <a:solidFill>
                  <a:schemeClr val="bg1"/>
                </a:solidFill>
                <a:latin typeface="Aptos (Body)"/>
                <a:cs typeface="Segoe UI Semibold" panose="020B0702040204020203" pitchFamily="34" charset="0"/>
              </a:rPr>
              <a:t>Copilot</a:t>
            </a:r>
            <a:r>
              <a:rPr lang="es-ES" sz="1600" dirty="0">
                <a:solidFill>
                  <a:schemeClr val="bg1"/>
                </a:solidFill>
                <a:latin typeface="Aptos (Body)"/>
                <a:cs typeface="Segoe UI Semibold" panose="020B0702040204020203" pitchFamily="34" charset="0"/>
              </a:rPr>
              <a:t> para SharePoint por defecto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CD68BA-8ACB-B230-41CC-2EAADD78155B}"/>
              </a:ext>
            </a:extLst>
          </p:cNvPr>
          <p:cNvSpPr/>
          <p:nvPr/>
        </p:nvSpPr>
        <p:spPr>
          <a:xfrm>
            <a:off x="893926" y="4507575"/>
            <a:ext cx="7008898" cy="640080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kern="0" dirty="0">
                <a:solidFill>
                  <a:srgbClr val="FFFFFF"/>
                </a:solidFill>
                <a:latin typeface="Aptos (Body)"/>
                <a:cs typeface="Segoe UI Semibold" panose="020B0702040204020203" pitchFamily="34" charset="0"/>
              </a:rPr>
              <a:t>Se pueden añadir Agentes de </a:t>
            </a:r>
            <a:r>
              <a:rPr lang="es-ES" sz="1600" kern="0" dirty="0" err="1">
                <a:solidFill>
                  <a:srgbClr val="FFFFFF"/>
                </a:solidFill>
                <a:latin typeface="Aptos (Body)"/>
                <a:cs typeface="Segoe UI Semibold" panose="020B0702040204020203" pitchFamily="34" charset="0"/>
              </a:rPr>
              <a:t>Copilot</a:t>
            </a:r>
            <a:r>
              <a:rPr lang="es-ES" sz="1600" kern="0" dirty="0">
                <a:solidFill>
                  <a:srgbClr val="FFFFFF"/>
                </a:solidFill>
                <a:latin typeface="Aptos (Body)"/>
                <a:cs typeface="Segoe UI Semibold" panose="020B0702040204020203" pitchFamily="34" charset="0"/>
              </a:rPr>
              <a:t> adicionales en el Sitio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(Body)"/>
              <a:cs typeface="Segoe UI Semibold" panose="020B07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854169-0BED-87A3-16C4-189CF0F9F0EE}"/>
              </a:ext>
            </a:extLst>
          </p:cNvPr>
          <p:cNvSpPr/>
          <p:nvPr/>
        </p:nvSpPr>
        <p:spPr>
          <a:xfrm>
            <a:off x="893926" y="5343202"/>
            <a:ext cx="7008898" cy="640080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(Body)"/>
                <a:cs typeface="Segoe UI Semibold" panose="020B0702040204020203" pitchFamily="34" charset="0"/>
              </a:rPr>
              <a:t>Los Agentes de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(Body)"/>
                <a:cs typeface="Segoe UI Semibold" panose="020B0702040204020203" pitchFamily="34" charset="0"/>
              </a:rPr>
              <a:t>Copilot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(Body)"/>
                <a:cs typeface="Segoe UI Semibold" panose="020B0702040204020203" pitchFamily="34" charset="0"/>
              </a:rPr>
              <a:t> se pueden compartir de la misma forma que se comparte cualquier otro archivo en el Sitio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(Body)"/>
              <a:cs typeface="Segoe UI Semibold" panose="020B0702040204020203" pitchFamily="34" charset="0"/>
            </a:endParaRPr>
          </a:p>
        </p:txBody>
      </p:sp>
      <p:sp>
        <p:nvSpPr>
          <p:cNvPr id="9" name="Elipse 7">
            <a:extLst>
              <a:ext uri="{FF2B5EF4-FFF2-40B4-BE49-F238E27FC236}">
                <a16:creationId xmlns:a16="http://schemas.microsoft.com/office/drawing/2014/main" id="{FA58BD38-3BCB-B717-32B4-F55E027C4B7B}"/>
              </a:ext>
            </a:extLst>
          </p:cNvPr>
          <p:cNvSpPr/>
          <p:nvPr/>
        </p:nvSpPr>
        <p:spPr>
          <a:xfrm>
            <a:off x="324866" y="3049192"/>
            <a:ext cx="365760" cy="365760"/>
          </a:xfrm>
          <a:prstGeom prst="ellipse">
            <a:avLst/>
          </a:prstGeom>
          <a:solidFill>
            <a:srgbClr val="011E31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(Body)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10" name="Elipse 7">
            <a:extLst>
              <a:ext uri="{FF2B5EF4-FFF2-40B4-BE49-F238E27FC236}">
                <a16:creationId xmlns:a16="http://schemas.microsoft.com/office/drawing/2014/main" id="{4E8E234A-2A35-5AA6-1FBC-F26D2389E4F6}"/>
              </a:ext>
            </a:extLst>
          </p:cNvPr>
          <p:cNvSpPr/>
          <p:nvPr/>
        </p:nvSpPr>
        <p:spPr>
          <a:xfrm>
            <a:off x="324866" y="3826579"/>
            <a:ext cx="365760" cy="365760"/>
          </a:xfrm>
          <a:prstGeom prst="ellipse">
            <a:avLst/>
          </a:prstGeom>
          <a:solidFill>
            <a:srgbClr val="011E31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(Body)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1" name="Elipse 7">
            <a:extLst>
              <a:ext uri="{FF2B5EF4-FFF2-40B4-BE49-F238E27FC236}">
                <a16:creationId xmlns:a16="http://schemas.microsoft.com/office/drawing/2014/main" id="{735C0400-34F0-B847-A166-8170A1EE78A5}"/>
              </a:ext>
            </a:extLst>
          </p:cNvPr>
          <p:cNvSpPr/>
          <p:nvPr/>
        </p:nvSpPr>
        <p:spPr>
          <a:xfrm>
            <a:off x="314318" y="4644735"/>
            <a:ext cx="365760" cy="365760"/>
          </a:xfrm>
          <a:prstGeom prst="ellipse">
            <a:avLst/>
          </a:prstGeom>
          <a:solidFill>
            <a:srgbClr val="011E31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(Body)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12" name="Elipse 7">
            <a:extLst>
              <a:ext uri="{FF2B5EF4-FFF2-40B4-BE49-F238E27FC236}">
                <a16:creationId xmlns:a16="http://schemas.microsoft.com/office/drawing/2014/main" id="{C3A0DCA8-9532-B580-6E09-5626D3F7526E}"/>
              </a:ext>
            </a:extLst>
          </p:cNvPr>
          <p:cNvSpPr/>
          <p:nvPr/>
        </p:nvSpPr>
        <p:spPr>
          <a:xfrm>
            <a:off x="324866" y="5480362"/>
            <a:ext cx="365760" cy="365760"/>
          </a:xfrm>
          <a:prstGeom prst="ellipse">
            <a:avLst/>
          </a:prstGeom>
          <a:solidFill>
            <a:srgbClr val="011E31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>
                <a:solidFill>
                  <a:srgbClr val="FFFFFF"/>
                </a:solidFill>
                <a:latin typeface="Aptos (Body)"/>
                <a:cs typeface="Segoe UI Semibold" panose="020B0702040204020203" pitchFamily="34" charset="0"/>
              </a:rPr>
              <a:t>4</a:t>
            </a:r>
            <a:endParaRPr kumimoji="0" lang="es-E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(Body)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1C3699-225D-C4E1-62B3-6F6E29952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285" y="2253176"/>
            <a:ext cx="3032143" cy="3032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6463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2C25088-FB98-01E7-FC09-95E668E84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MX" sz="4400" b="1" dirty="0" err="1"/>
              <a:t>Copilot</a:t>
            </a:r>
            <a:r>
              <a:rPr lang="es-MX" sz="4400" b="1" dirty="0"/>
              <a:t> en SharePoint &amp; OneDrive: El camino hacia una Gestión documental eficiente e inteligente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956CA21-F7AA-F681-8E78-A5F718E360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b="1" dirty="0"/>
              <a:t>Juan Carlos Gonzalez</a:t>
            </a:r>
          </a:p>
        </p:txBody>
      </p:sp>
    </p:spTree>
    <p:extLst>
      <p:ext uri="{BB962C8B-B14F-4D97-AF65-F5344CB8AC3E}">
        <p14:creationId xmlns:p14="http://schemas.microsoft.com/office/powerpoint/2010/main" val="1484793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D4C7F-8E22-81C0-FCC7-421353F34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16ADA4A-6325-6853-FB63-02FDCCC3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Como funciona un Agente de </a:t>
            </a:r>
            <a:r>
              <a:rPr lang="es-MX" dirty="0" err="1"/>
              <a:t>Copilot</a:t>
            </a:r>
            <a:r>
              <a:rPr lang="es-MX" dirty="0"/>
              <a:t> para SharePoint en el contexto de un Sitio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29146-2100-C565-936B-805F183F134C}"/>
              </a:ext>
            </a:extLst>
          </p:cNvPr>
          <p:cNvSpPr txBox="1"/>
          <p:nvPr/>
        </p:nvSpPr>
        <p:spPr>
          <a:xfrm>
            <a:off x="1203572" y="3732504"/>
            <a:ext cx="310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Aptos (Body)"/>
                <a:cs typeface="Segoe UI Semibold" panose="020B0702040204020203" pitchFamily="34" charset="0"/>
              </a:rPr>
              <a:t>Los Agentes heredan los permisos y directivas específicas del Sitio</a:t>
            </a:r>
            <a:endParaRPr lang="en-US" dirty="0">
              <a:latin typeface="Aptos (Body)"/>
              <a:cs typeface="Segoe UI Semibold" panose="020B07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22B600-705D-DC17-E422-3BBA3DBF2CAD}"/>
              </a:ext>
            </a:extLst>
          </p:cNvPr>
          <p:cNvSpPr txBox="1"/>
          <p:nvPr/>
        </p:nvSpPr>
        <p:spPr>
          <a:xfrm>
            <a:off x="4398722" y="3732504"/>
            <a:ext cx="3108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Aptos (Body)"/>
                <a:cs typeface="Segoe UI Semibold" panose="020B0702040204020203" pitchFamily="34" charset="0"/>
              </a:rPr>
              <a:t>Se requieren permios de creación y edición en el Sitio y Biblioteca(s) de este para crear y editar Agentes</a:t>
            </a:r>
            <a:endParaRPr lang="en-US" dirty="0">
              <a:latin typeface="Aptos (Body)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27579C-3C9A-58C0-0364-4910CF0825F9}"/>
              </a:ext>
            </a:extLst>
          </p:cNvPr>
          <p:cNvSpPr txBox="1"/>
          <p:nvPr/>
        </p:nvSpPr>
        <p:spPr>
          <a:xfrm>
            <a:off x="7590536" y="3732504"/>
            <a:ext cx="3108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Aptos (Body)"/>
                <a:cs typeface="Segoe UI Semibold" panose="020B0702040204020203" pitchFamily="34" charset="0"/>
              </a:rPr>
              <a:t>Las reglas de Gobierno de los archivos del Sitio aplican también a los Agentes (Etiquetas de Sensibilidad, Borrado, Copiado, </a:t>
            </a:r>
            <a:r>
              <a:rPr lang="es-ES" dirty="0" err="1">
                <a:latin typeface="Aptos (Body)"/>
                <a:cs typeface="Segoe UI Semibold" panose="020B0702040204020203" pitchFamily="34" charset="0"/>
              </a:rPr>
              <a:t>etc</a:t>
            </a:r>
            <a:r>
              <a:rPr lang="es-ES" dirty="0">
                <a:latin typeface="Aptos (Body)"/>
                <a:cs typeface="Segoe UI Semibold" panose="020B0702040204020203" pitchFamily="34" charset="0"/>
              </a:rPr>
              <a:t>)</a:t>
            </a:r>
            <a:endParaRPr lang="en-US" dirty="0">
              <a:latin typeface="Aptos (Body)"/>
              <a:cs typeface="Segoe UI Semibold" panose="020B07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BFD8A5-2B5C-951B-61C2-2E533E20B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588" y="2156188"/>
            <a:ext cx="1371600" cy="1371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C7B010-33E5-F2A4-EB82-2D374877D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402" y="2156188"/>
            <a:ext cx="1371600" cy="1371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D6A9A2-E903-D1C2-9ABD-37618FFC7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9216" y="215618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1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1C5D8-1F8B-7C58-AB60-AA3EAF07E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8D94FF7-8235-9A66-3FC8-0FE1E94B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Agentes de </a:t>
            </a:r>
            <a:r>
              <a:rPr lang="es-MX" dirty="0" err="1"/>
              <a:t>Copilot</a:t>
            </a:r>
            <a:r>
              <a:rPr lang="es-MX" dirty="0"/>
              <a:t> para SharePoint y Permisos en el Sitio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7F95DF-188E-CDA8-AEB1-07B8C8934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41" y="1888332"/>
            <a:ext cx="6513061" cy="3308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F98C27-8986-2A89-F81C-69C6B91CC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106" y="1751681"/>
            <a:ext cx="3581974" cy="3581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9880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B584F-E415-506B-ADB6-704E7663F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2">
            <a:extLst>
              <a:ext uri="{FF2B5EF4-FFF2-40B4-BE49-F238E27FC236}">
                <a16:creationId xmlns:a16="http://schemas.microsoft.com/office/drawing/2014/main" id="{7CDD8622-D55E-96E2-D630-D7B2F8E52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1" b="6950"/>
          <a:stretch/>
        </p:blipFill>
        <p:spPr>
          <a:xfrm>
            <a:off x="7471299" y="162051"/>
            <a:ext cx="2901552" cy="2904591"/>
          </a:xfrm>
          <a:prstGeom prst="rect">
            <a:avLst/>
          </a:prstGeom>
        </p:spPr>
      </p:pic>
      <p:pic>
        <p:nvPicPr>
          <p:cNvPr id="5" name="Picture 18" descr="Minion clipart transparent background, Minion transparent background  Transparent FREE for download on WebStockReview 2021">
            <a:extLst>
              <a:ext uri="{FF2B5EF4-FFF2-40B4-BE49-F238E27FC236}">
                <a16:creationId xmlns:a16="http://schemas.microsoft.com/office/drawing/2014/main" id="{C7539C4B-EF4D-6909-030E-CC0559FB6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57" y="162051"/>
            <a:ext cx="5057590" cy="591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AECC256-460D-5C5D-39D9-B6F7661A2212}"/>
              </a:ext>
            </a:extLst>
          </p:cNvPr>
          <p:cNvSpPr txBox="1">
            <a:spLocks/>
          </p:cNvSpPr>
          <p:nvPr/>
        </p:nvSpPr>
        <p:spPr>
          <a:xfrm>
            <a:off x="5675087" y="3360184"/>
            <a:ext cx="6516914" cy="16617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b="0" i="0" u="none" strike="noStrike" kern="1200" cap="none" spc="0" normalizeH="0" baseline="0" noProof="0" dirty="0">
                <a:ln>
                  <a:noFill/>
                </a:ln>
                <a:solidFill>
                  <a:srgbClr val="9E1F63"/>
                </a:solidFill>
                <a:effectLst/>
                <a:uLnTx/>
                <a:uFillTx/>
                <a:latin typeface="Bahnschrift" panose="020B0502040204020203" pitchFamily="34" charset="0"/>
                <a:ea typeface="+mj-ea"/>
                <a:cs typeface="+mj-cs"/>
              </a:rPr>
              <a:t>Demo #2: Agentes de </a:t>
            </a:r>
            <a:r>
              <a:rPr kumimoji="0" lang="es-MX" b="0" i="0" u="none" strike="noStrike" kern="1200" cap="none" spc="0" normalizeH="0" baseline="0" noProof="0" dirty="0" err="1">
                <a:ln>
                  <a:noFill/>
                </a:ln>
                <a:solidFill>
                  <a:srgbClr val="9E1F63"/>
                </a:solidFill>
                <a:effectLst/>
                <a:uLnTx/>
                <a:uFillTx/>
                <a:latin typeface="Bahnschrift" panose="020B0502040204020203" pitchFamily="34" charset="0"/>
                <a:ea typeface="+mj-ea"/>
                <a:cs typeface="+mj-cs"/>
              </a:rPr>
              <a:t>Copilot</a:t>
            </a:r>
            <a:r>
              <a:rPr kumimoji="0" lang="es-MX" b="0" i="0" u="none" strike="noStrike" kern="1200" cap="none" spc="0" normalizeH="0" baseline="0" noProof="0" dirty="0">
                <a:ln>
                  <a:noFill/>
                </a:ln>
                <a:solidFill>
                  <a:srgbClr val="9E1F63"/>
                </a:solidFill>
                <a:effectLst/>
                <a:uLnTx/>
                <a:uFillTx/>
                <a:latin typeface="Bahnschrift" panose="020B0502040204020203" pitchFamily="34" charset="0"/>
                <a:ea typeface="+mj-ea"/>
                <a:cs typeface="+mj-cs"/>
              </a:rPr>
              <a:t> para SharePoint</a:t>
            </a:r>
          </a:p>
        </p:txBody>
      </p:sp>
    </p:spTree>
    <p:extLst>
      <p:ext uri="{BB962C8B-B14F-4D97-AF65-F5344CB8AC3E}">
        <p14:creationId xmlns:p14="http://schemas.microsoft.com/office/powerpoint/2010/main" val="4107685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15E35-A109-052E-9550-868816A09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166F317-9EEB-9E59-7045-255CD3538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Pasos para crear un Agente de </a:t>
            </a:r>
            <a:r>
              <a:rPr lang="es-MX" dirty="0" err="1"/>
              <a:t>Copilot</a:t>
            </a:r>
            <a:r>
              <a:rPr lang="es-MX" dirty="0"/>
              <a:t> para SharePoint</a:t>
            </a:r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2E9A70E3-4EC2-64DE-CBCB-9D2371D745B7}"/>
              </a:ext>
            </a:extLst>
          </p:cNvPr>
          <p:cNvSpPr/>
          <p:nvPr/>
        </p:nvSpPr>
        <p:spPr>
          <a:xfrm>
            <a:off x="1651627" y="2706022"/>
            <a:ext cx="8691616" cy="822680"/>
          </a:xfrm>
          <a:prstGeom prst="roundRect">
            <a:avLst>
              <a:gd name="adj" fmla="val 8527"/>
            </a:avLst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0A0046F0-473F-D5A4-8A6F-7D0B1EB1C368}"/>
              </a:ext>
            </a:extLst>
          </p:cNvPr>
          <p:cNvSpPr>
            <a:spLocks noChangeAspect="1"/>
          </p:cNvSpPr>
          <p:nvPr/>
        </p:nvSpPr>
        <p:spPr bwMode="auto">
          <a:xfrm>
            <a:off x="7254334" y="2922342"/>
            <a:ext cx="235756" cy="390043"/>
          </a:xfrm>
          <a:custGeom>
            <a:avLst/>
            <a:gdLst>
              <a:gd name="T0" fmla="*/ 0 w 202"/>
              <a:gd name="T1" fmla="*/ 27 h 126"/>
              <a:gd name="T2" fmla="*/ 31 w 202"/>
              <a:gd name="T3" fmla="*/ 5 h 126"/>
              <a:gd name="T4" fmla="*/ 185 w 202"/>
              <a:gd name="T5" fmla="*/ 53 h 126"/>
              <a:gd name="T6" fmla="*/ 185 w 202"/>
              <a:gd name="T7" fmla="*/ 72 h 126"/>
              <a:gd name="T8" fmla="*/ 31 w 202"/>
              <a:gd name="T9" fmla="*/ 121 h 126"/>
              <a:gd name="T10" fmla="*/ 0 w 202"/>
              <a:gd name="T11" fmla="*/ 98 h 126"/>
              <a:gd name="T12" fmla="*/ 0 w 202"/>
              <a:gd name="T13" fmla="*/ 27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2" h="126">
                <a:moveTo>
                  <a:pt x="0" y="27"/>
                </a:moveTo>
                <a:cubicBezTo>
                  <a:pt x="0" y="10"/>
                  <a:pt x="14" y="0"/>
                  <a:pt x="31" y="5"/>
                </a:cubicBezTo>
                <a:cubicBezTo>
                  <a:pt x="185" y="53"/>
                  <a:pt x="185" y="53"/>
                  <a:pt x="185" y="53"/>
                </a:cubicBezTo>
                <a:cubicBezTo>
                  <a:pt x="202" y="59"/>
                  <a:pt x="202" y="67"/>
                  <a:pt x="185" y="72"/>
                </a:cubicBezTo>
                <a:cubicBezTo>
                  <a:pt x="31" y="121"/>
                  <a:pt x="31" y="121"/>
                  <a:pt x="31" y="121"/>
                </a:cubicBezTo>
                <a:cubicBezTo>
                  <a:pt x="14" y="126"/>
                  <a:pt x="0" y="116"/>
                  <a:pt x="0" y="98"/>
                </a:cubicBezTo>
                <a:lnTo>
                  <a:pt x="0" y="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28337745-4E97-022E-96B8-D9B85050D7FE}"/>
              </a:ext>
            </a:extLst>
          </p:cNvPr>
          <p:cNvSpPr>
            <a:spLocks noChangeAspect="1"/>
          </p:cNvSpPr>
          <p:nvPr/>
        </p:nvSpPr>
        <p:spPr bwMode="auto">
          <a:xfrm>
            <a:off x="4565284" y="2922342"/>
            <a:ext cx="235756" cy="390043"/>
          </a:xfrm>
          <a:custGeom>
            <a:avLst/>
            <a:gdLst>
              <a:gd name="T0" fmla="*/ 0 w 202"/>
              <a:gd name="T1" fmla="*/ 27 h 126"/>
              <a:gd name="T2" fmla="*/ 31 w 202"/>
              <a:gd name="T3" fmla="*/ 5 h 126"/>
              <a:gd name="T4" fmla="*/ 185 w 202"/>
              <a:gd name="T5" fmla="*/ 53 h 126"/>
              <a:gd name="T6" fmla="*/ 185 w 202"/>
              <a:gd name="T7" fmla="*/ 72 h 126"/>
              <a:gd name="T8" fmla="*/ 31 w 202"/>
              <a:gd name="T9" fmla="*/ 121 h 126"/>
              <a:gd name="T10" fmla="*/ 0 w 202"/>
              <a:gd name="T11" fmla="*/ 98 h 126"/>
              <a:gd name="T12" fmla="*/ 0 w 202"/>
              <a:gd name="T13" fmla="*/ 27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2" h="126">
                <a:moveTo>
                  <a:pt x="0" y="27"/>
                </a:moveTo>
                <a:cubicBezTo>
                  <a:pt x="0" y="10"/>
                  <a:pt x="14" y="0"/>
                  <a:pt x="31" y="5"/>
                </a:cubicBezTo>
                <a:cubicBezTo>
                  <a:pt x="185" y="53"/>
                  <a:pt x="185" y="53"/>
                  <a:pt x="185" y="53"/>
                </a:cubicBezTo>
                <a:cubicBezTo>
                  <a:pt x="202" y="59"/>
                  <a:pt x="202" y="67"/>
                  <a:pt x="185" y="72"/>
                </a:cubicBezTo>
                <a:cubicBezTo>
                  <a:pt x="31" y="121"/>
                  <a:pt x="31" y="121"/>
                  <a:pt x="31" y="121"/>
                </a:cubicBezTo>
                <a:cubicBezTo>
                  <a:pt x="14" y="126"/>
                  <a:pt x="0" y="116"/>
                  <a:pt x="0" y="98"/>
                </a:cubicBezTo>
                <a:lnTo>
                  <a:pt x="0" y="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454C21-0A94-1764-E50B-3FE9D7B72100}"/>
              </a:ext>
            </a:extLst>
          </p:cNvPr>
          <p:cNvGrpSpPr/>
          <p:nvPr/>
        </p:nvGrpSpPr>
        <p:grpSpPr>
          <a:xfrm>
            <a:off x="2496703" y="2276176"/>
            <a:ext cx="1683868" cy="1682375"/>
            <a:chOff x="638403" y="2237154"/>
            <a:chExt cx="1450663" cy="1449377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27C1812C-8BE9-D353-39FF-0EBB50CB1A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03" y="2237154"/>
              <a:ext cx="1450663" cy="1449377"/>
            </a:xfrm>
            <a:prstGeom prst="donut">
              <a:avLst>
                <a:gd name="adj" fmla="val 10103"/>
              </a:avLst>
            </a:prstGeom>
            <a:solidFill>
              <a:srgbClr val="CF142B"/>
            </a:solidFill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EF356EA-601A-E98C-2C0B-499935C8B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317" y="2374190"/>
              <a:ext cx="1159818" cy="1159332"/>
            </a:xfrm>
            <a:prstGeom prst="ellipse">
              <a:avLst/>
            </a:pr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 wrap="none" lIns="0" tIns="36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4EC46E-3D92-47C1-E77C-7CD388CF3C13}"/>
              </a:ext>
            </a:extLst>
          </p:cNvPr>
          <p:cNvGrpSpPr/>
          <p:nvPr/>
        </p:nvGrpSpPr>
        <p:grpSpPr>
          <a:xfrm>
            <a:off x="5185753" y="2276176"/>
            <a:ext cx="1683868" cy="1682375"/>
            <a:chOff x="2281504" y="2237154"/>
            <a:chExt cx="1450663" cy="1449377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61FD65FF-08CB-6EE6-4A68-5B557BB3C6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504" y="2237154"/>
              <a:ext cx="1450663" cy="1449377"/>
            </a:xfrm>
            <a:prstGeom prst="donut">
              <a:avLst>
                <a:gd name="adj" fmla="val 10103"/>
              </a:avLst>
            </a:prstGeom>
            <a:solidFill>
              <a:srgbClr val="EC750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6" name="Oval 30">
              <a:extLst>
                <a:ext uri="{FF2B5EF4-FFF2-40B4-BE49-F238E27FC236}">
                  <a16:creationId xmlns:a16="http://schemas.microsoft.com/office/drawing/2014/main" id="{636E067B-599F-37E7-1066-0E4E0412B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418" y="2374190"/>
              <a:ext cx="1159818" cy="1159332"/>
            </a:xfrm>
            <a:prstGeom prst="ellipse">
              <a:avLst/>
            </a:pr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 wrap="none" lIns="0" tIns="36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4364C0-908F-1E83-974B-87F05D07273A}"/>
              </a:ext>
            </a:extLst>
          </p:cNvPr>
          <p:cNvGrpSpPr/>
          <p:nvPr/>
        </p:nvGrpSpPr>
        <p:grpSpPr>
          <a:xfrm>
            <a:off x="7874803" y="2276176"/>
            <a:ext cx="1683868" cy="1682375"/>
            <a:chOff x="3924603" y="2237154"/>
            <a:chExt cx="1450663" cy="144937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25B32A75-C794-1AB3-C08F-D8EBBF2B99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4603" y="2237154"/>
              <a:ext cx="1450663" cy="1449377"/>
            </a:xfrm>
            <a:prstGeom prst="donut">
              <a:avLst>
                <a:gd name="adj" fmla="val 10103"/>
              </a:avLst>
            </a:prstGeom>
            <a:solidFill>
              <a:srgbClr val="92AF0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9" name="Oval 30">
              <a:extLst>
                <a:ext uri="{FF2B5EF4-FFF2-40B4-BE49-F238E27FC236}">
                  <a16:creationId xmlns:a16="http://schemas.microsoft.com/office/drawing/2014/main" id="{A8E02CFF-601E-E559-0244-2B6AD6449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517" y="2374190"/>
              <a:ext cx="1159818" cy="1159332"/>
            </a:xfrm>
            <a:prstGeom prst="ellipse">
              <a:avLst/>
            </a:pr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 wrap="none" lIns="0" tIns="36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E4107C8-7305-9A43-0F49-6FC9E12A65DF}"/>
              </a:ext>
            </a:extLst>
          </p:cNvPr>
          <p:cNvSpPr/>
          <p:nvPr/>
        </p:nvSpPr>
        <p:spPr>
          <a:xfrm>
            <a:off x="2055650" y="4063542"/>
            <a:ext cx="2568417" cy="82296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pPr algn="ctr">
              <a:defRPr/>
            </a:pPr>
            <a:r>
              <a:rPr lang="en" sz="1400" b="1" kern="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Personalizar branding y propósito</a:t>
            </a:r>
            <a:endParaRPr lang="en-US" sz="1400" b="1" kern="0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BCED95-6E5F-56BB-AF42-8346CEA5B81D}"/>
              </a:ext>
            </a:extLst>
          </p:cNvPr>
          <p:cNvSpPr/>
          <p:nvPr/>
        </p:nvSpPr>
        <p:spPr>
          <a:xfrm>
            <a:off x="4743478" y="4063542"/>
            <a:ext cx="2568417" cy="82296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pPr algn="ctr">
              <a:defRPr/>
            </a:pPr>
            <a:r>
              <a:rPr lang="en" sz="1400" b="1" kern="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Indicar contenidos de los que el agente debería recoger info</a:t>
            </a:r>
            <a:endParaRPr lang="en-US" sz="1400" b="1" kern="0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82E7F3-34B5-7785-7EB3-D68B9033CB5B}"/>
              </a:ext>
            </a:extLst>
          </p:cNvPr>
          <p:cNvSpPr/>
          <p:nvPr/>
        </p:nvSpPr>
        <p:spPr>
          <a:xfrm>
            <a:off x="7437726" y="4063542"/>
            <a:ext cx="2568417" cy="82296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pPr algn="ctr">
              <a:defRPr/>
            </a:pPr>
            <a:r>
              <a:rPr lang="en" sz="1400" b="1" kern="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Define los Prompts de inicio relativos al propósito y ámbito del Agente</a:t>
            </a:r>
            <a:endParaRPr lang="en-US" sz="1400" b="1" kern="0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331A171-D7D5-15F8-1014-26944315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877" y="2774370"/>
            <a:ext cx="731520" cy="7315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45E81FE-E063-A91D-6440-1C6C2362B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927" y="2698842"/>
            <a:ext cx="731520" cy="7315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5B86C49-14DF-5447-7B12-A9830835A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257" y="2696613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86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3DF0-605B-57BF-C518-293B50249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828A369-0258-0C1D-DE8E-0813F1BF7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Pasos para crear un Agente de </a:t>
            </a:r>
            <a:r>
              <a:rPr lang="es-MX" dirty="0" err="1"/>
              <a:t>Copilot</a:t>
            </a:r>
            <a:r>
              <a:rPr lang="es-MX" dirty="0"/>
              <a:t> para SharePoint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C38D7F1-A042-53ED-9824-ABF6F638E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SV" dirty="0" err="1"/>
              <a:t>Tips</a:t>
            </a:r>
            <a:r>
              <a:rPr lang="es-SV" dirty="0"/>
              <a:t>, Recomendaciones &amp; Buenas Prácticas</a:t>
            </a:r>
          </a:p>
          <a:p>
            <a:endParaRPr lang="es-MX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ADB7B1-143E-540B-8C36-BA1118C675D1}"/>
              </a:ext>
            </a:extLst>
          </p:cNvPr>
          <p:cNvSpPr/>
          <p:nvPr/>
        </p:nvSpPr>
        <p:spPr>
          <a:xfrm>
            <a:off x="341935" y="2620108"/>
            <a:ext cx="3566160" cy="71323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(Body)"/>
                <a:cs typeface="Segoe UI" panose="020B0502040204020203" pitchFamily="34" charset="0"/>
              </a:rPr>
              <a:t>Calidad</a:t>
            </a:r>
          </a:p>
        </p:txBody>
      </p:sp>
      <p:sp>
        <p:nvSpPr>
          <p:cNvPr id="3" name="Rectangle 33">
            <a:extLst>
              <a:ext uri="{FF2B5EF4-FFF2-40B4-BE49-F238E27FC236}">
                <a16:creationId xmlns:a16="http://schemas.microsoft.com/office/drawing/2014/main" id="{4F3C3982-A73F-EEC5-EC01-4493517CFDEC}"/>
              </a:ext>
            </a:extLst>
          </p:cNvPr>
          <p:cNvSpPr/>
          <p:nvPr/>
        </p:nvSpPr>
        <p:spPr bwMode="auto">
          <a:xfrm>
            <a:off x="341935" y="3414342"/>
            <a:ext cx="3566160" cy="2065104"/>
          </a:xfrm>
          <a:prstGeom prst="rect">
            <a:avLst/>
          </a:prstGeom>
          <a:solidFill>
            <a:srgbClr val="227AB0">
              <a:lumMod val="20000"/>
              <a:lumOff val="8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(Body)"/>
                <a:cs typeface="Segoe UI" panose="020B0502040204020203" pitchFamily="34" charset="0"/>
              </a:rPr>
              <a:t>Asegúrate de configurar el Agente para que use contenido revisado, preciso, completo y único</a:t>
            </a:r>
          </a:p>
          <a:p>
            <a:pPr marL="171450" marR="0" lvl="0" indent="-17145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600" kern="0" dirty="0">
                <a:solidFill>
                  <a:srgbClr val="000000"/>
                </a:solidFill>
                <a:latin typeface="Aptos (Body)"/>
                <a:cs typeface="Segoe UI" panose="020B0502040204020203" pitchFamily="34" charset="0"/>
              </a:rPr>
              <a:t>Cuanto mejor sea el contenido, mejor se comportará el agente y proporcionará respuestas + precisas y relevantes</a:t>
            </a: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(Body)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80D11A-BAA5-EB60-9986-877A8D562F7E}"/>
              </a:ext>
            </a:extLst>
          </p:cNvPr>
          <p:cNvSpPr/>
          <p:nvPr/>
        </p:nvSpPr>
        <p:spPr>
          <a:xfrm>
            <a:off x="4312920" y="2620108"/>
            <a:ext cx="3566160" cy="71323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(Body)"/>
                <a:cs typeface="Segoe UI" panose="020B0502040204020203" pitchFamily="34" charset="0"/>
              </a:rPr>
              <a:t>Organización</a:t>
            </a:r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183CF1F1-3830-8C4E-36B0-9184494D5DD1}"/>
              </a:ext>
            </a:extLst>
          </p:cNvPr>
          <p:cNvSpPr/>
          <p:nvPr/>
        </p:nvSpPr>
        <p:spPr bwMode="auto">
          <a:xfrm>
            <a:off x="4312920" y="3414342"/>
            <a:ext cx="3566160" cy="2065104"/>
          </a:xfrm>
          <a:prstGeom prst="rect">
            <a:avLst/>
          </a:prstGeom>
          <a:solidFill>
            <a:srgbClr val="227AB0">
              <a:lumMod val="20000"/>
              <a:lumOff val="8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(Body)"/>
                <a:cs typeface="Segoe UI" panose="020B0502040204020203" pitchFamily="34" charset="0"/>
              </a:rPr>
              <a:t>Organiza el contenido en sets de documentos pequeño y manejable para mejorar la precisión de las respuestas</a:t>
            </a:r>
          </a:p>
          <a:p>
            <a:pPr marL="171450" marR="0" lvl="0" indent="-17145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600" kern="0" dirty="0">
                <a:solidFill>
                  <a:srgbClr val="000000"/>
                </a:solidFill>
                <a:latin typeface="Aptos (Body)"/>
                <a:cs typeface="Segoe UI" panose="020B0502040204020203" pitchFamily="34" charset="0"/>
              </a:rPr>
              <a:t>Es mejor configurar el Agente con pocos documentos y gráficos mínimos para tener una mejor experiencia</a:t>
            </a: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(Body)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DF0CB5-5148-D545-6AAD-44170A3E5085}"/>
              </a:ext>
            </a:extLst>
          </p:cNvPr>
          <p:cNvSpPr/>
          <p:nvPr/>
        </p:nvSpPr>
        <p:spPr>
          <a:xfrm>
            <a:off x="8261697" y="2620108"/>
            <a:ext cx="3566160" cy="71323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(Body)"/>
                <a:cs typeface="Segoe UI" panose="020B0502040204020203" pitchFamily="34" charset="0"/>
              </a:rPr>
              <a:t>Feedback</a:t>
            </a:r>
            <a:endParaRPr kumimoji="0" lang="es-ES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(Body)"/>
              <a:cs typeface="Segoe UI" panose="020B0502040204020203" pitchFamily="34" charset="0"/>
            </a:endParaRPr>
          </a:p>
        </p:txBody>
      </p:sp>
      <p:sp>
        <p:nvSpPr>
          <p:cNvPr id="9" name="Rectangle 33">
            <a:extLst>
              <a:ext uri="{FF2B5EF4-FFF2-40B4-BE49-F238E27FC236}">
                <a16:creationId xmlns:a16="http://schemas.microsoft.com/office/drawing/2014/main" id="{D9EB5DAA-E803-2172-9AA3-EB650F98B626}"/>
              </a:ext>
            </a:extLst>
          </p:cNvPr>
          <p:cNvSpPr/>
          <p:nvPr/>
        </p:nvSpPr>
        <p:spPr bwMode="auto">
          <a:xfrm>
            <a:off x="8261697" y="3414342"/>
            <a:ext cx="3566160" cy="2065104"/>
          </a:xfrm>
          <a:prstGeom prst="rect">
            <a:avLst/>
          </a:prstGeom>
          <a:solidFill>
            <a:srgbClr val="227AB0">
              <a:lumMod val="20000"/>
              <a:lumOff val="8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(Body)"/>
                <a:cs typeface="Segoe UI" panose="020B0502040204020203" pitchFamily="34" charset="0"/>
              </a:rPr>
              <a:t>Pide </a:t>
            </a:r>
            <a:r>
              <a:rPr lang="es-ES" sz="1600" kern="0" dirty="0">
                <a:solidFill>
                  <a:srgbClr val="000000"/>
                </a:solidFill>
                <a:latin typeface="Aptos (Body)"/>
                <a:cs typeface="Segoe UI" panose="020B0502040204020203" pitchFamily="34" charset="0"/>
              </a:rPr>
              <a:t>F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(Body)"/>
                <a:cs typeface="Segoe UI" panose="020B0502040204020203" pitchFamily="34" charset="0"/>
              </a:rPr>
              <a:t>eedback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(Body)"/>
                <a:cs typeface="Segoe UI" panose="020B0502040204020203" pitchFamily="34" charset="0"/>
              </a:rPr>
              <a:t> continuo a los usuarios sobre las respuestas del Agente</a:t>
            </a:r>
          </a:p>
          <a:p>
            <a:pPr marL="171450" marR="0" lvl="0" indent="-17145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600" kern="0" dirty="0">
                <a:solidFill>
                  <a:srgbClr val="000000"/>
                </a:solidFill>
                <a:latin typeface="Aptos (Body)"/>
                <a:cs typeface="Segoe UI" panose="020B0502040204020203" pitchFamily="34" charset="0"/>
              </a:rPr>
              <a:t>Usa el </a:t>
            </a:r>
            <a:r>
              <a:rPr lang="es-ES" sz="1600" kern="0" dirty="0" err="1">
                <a:solidFill>
                  <a:srgbClr val="000000"/>
                </a:solidFill>
                <a:latin typeface="Aptos (Body)"/>
                <a:cs typeface="Segoe UI" panose="020B0502040204020203" pitchFamily="34" charset="0"/>
              </a:rPr>
              <a:t>Feedback</a:t>
            </a:r>
            <a:r>
              <a:rPr lang="es-ES" sz="1600" kern="0" dirty="0">
                <a:solidFill>
                  <a:srgbClr val="000000"/>
                </a:solidFill>
                <a:latin typeface="Aptos (Body)"/>
                <a:cs typeface="Segoe UI" panose="020B0502040204020203" pitchFamily="34" charset="0"/>
              </a:rPr>
              <a:t> para mejorar la precisión del Agente en la medida de lo posible</a:t>
            </a: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(Body)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C3D4A-C542-DC10-B6A7-3C6480661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75" y="2356728"/>
            <a:ext cx="548640" cy="548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920DE2-F627-8A8B-FDB8-99129C5AD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760" y="2309787"/>
            <a:ext cx="548640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8B5132-A4D8-A396-745F-8CDA7586F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3537" y="2356728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18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53D1D-0856-CF26-F2AF-0656F11E6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2">
            <a:extLst>
              <a:ext uri="{FF2B5EF4-FFF2-40B4-BE49-F238E27FC236}">
                <a16:creationId xmlns:a16="http://schemas.microsoft.com/office/drawing/2014/main" id="{301DBCD1-E00B-3E44-CF0A-2B715B0113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1" b="6950"/>
          <a:stretch/>
        </p:blipFill>
        <p:spPr>
          <a:xfrm>
            <a:off x="7471299" y="162051"/>
            <a:ext cx="2901552" cy="2904591"/>
          </a:xfrm>
          <a:prstGeom prst="rect">
            <a:avLst/>
          </a:prstGeom>
        </p:spPr>
      </p:pic>
      <p:pic>
        <p:nvPicPr>
          <p:cNvPr id="5" name="Picture 18" descr="Minion clipart transparent background, Minion transparent background  Transparent FREE for download on WebStockReview 2021">
            <a:extLst>
              <a:ext uri="{FF2B5EF4-FFF2-40B4-BE49-F238E27FC236}">
                <a16:creationId xmlns:a16="http://schemas.microsoft.com/office/drawing/2014/main" id="{99807301-504E-0631-F5EF-F2F2105DD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57" y="162051"/>
            <a:ext cx="5057590" cy="591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8AA99EE-1CBB-61A3-DF3E-89A401A46B5E}"/>
              </a:ext>
            </a:extLst>
          </p:cNvPr>
          <p:cNvSpPr txBox="1">
            <a:spLocks/>
          </p:cNvSpPr>
          <p:nvPr/>
        </p:nvSpPr>
        <p:spPr>
          <a:xfrm>
            <a:off x="5675087" y="3360184"/>
            <a:ext cx="6516914" cy="16617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b="0" i="0" u="none" strike="noStrike" kern="1200" cap="none" spc="0" normalizeH="0" baseline="0" noProof="0" dirty="0">
                <a:ln>
                  <a:noFill/>
                </a:ln>
                <a:solidFill>
                  <a:srgbClr val="9E1F63"/>
                </a:solidFill>
                <a:effectLst/>
                <a:uLnTx/>
                <a:uFillTx/>
                <a:latin typeface="Bahnschrift" panose="020B0502040204020203" pitchFamily="34" charset="0"/>
                <a:ea typeface="+mj-ea"/>
                <a:cs typeface="+mj-cs"/>
              </a:rPr>
              <a:t>Demo #3: Creando un Agente de </a:t>
            </a:r>
            <a:r>
              <a:rPr kumimoji="0" lang="es-MX" b="0" i="0" u="none" strike="noStrike" kern="1200" cap="none" spc="0" normalizeH="0" baseline="0" noProof="0" dirty="0" err="1">
                <a:ln>
                  <a:noFill/>
                </a:ln>
                <a:solidFill>
                  <a:srgbClr val="9E1F63"/>
                </a:solidFill>
                <a:effectLst/>
                <a:uLnTx/>
                <a:uFillTx/>
                <a:latin typeface="Bahnschrift" panose="020B0502040204020203" pitchFamily="34" charset="0"/>
                <a:ea typeface="+mj-ea"/>
                <a:cs typeface="+mj-cs"/>
              </a:rPr>
              <a:t>Copilot</a:t>
            </a:r>
            <a:r>
              <a:rPr kumimoji="0" lang="es-MX" b="0" i="0" u="none" strike="noStrike" kern="1200" cap="none" spc="0" normalizeH="0" baseline="0" noProof="0" dirty="0">
                <a:ln>
                  <a:noFill/>
                </a:ln>
                <a:solidFill>
                  <a:srgbClr val="9E1F63"/>
                </a:solidFill>
                <a:effectLst/>
                <a:uLnTx/>
                <a:uFillTx/>
                <a:latin typeface="Bahnschrift" panose="020B0502040204020203" pitchFamily="34" charset="0"/>
                <a:ea typeface="+mj-ea"/>
                <a:cs typeface="+mj-cs"/>
              </a:rPr>
              <a:t> para Sitios de SharePoint</a:t>
            </a:r>
          </a:p>
        </p:txBody>
      </p:sp>
    </p:spTree>
    <p:extLst>
      <p:ext uri="{BB962C8B-B14F-4D97-AF65-F5344CB8AC3E}">
        <p14:creationId xmlns:p14="http://schemas.microsoft.com/office/powerpoint/2010/main" val="1969084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1017F-00E8-4571-19CA-0224FAB3E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C9D288-B642-DF56-6B22-533CF970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dirty="0"/>
              <a:t>Prerrequisitos de Agentes de </a:t>
            </a:r>
            <a:r>
              <a:rPr lang="es-MX" sz="5400" dirty="0" err="1"/>
              <a:t>Copilot</a:t>
            </a:r>
            <a:r>
              <a:rPr lang="es-MX" sz="5400" dirty="0"/>
              <a:t> para SharePoint &amp; </a:t>
            </a:r>
            <a:r>
              <a:rPr lang="es-MX" sz="5400" dirty="0" err="1"/>
              <a:t>Copilot</a:t>
            </a:r>
            <a:r>
              <a:rPr lang="es-MX" sz="5400" dirty="0"/>
              <a:t> en OneDrive for Business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3243B9-8DEB-6F72-FD38-397734DD1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8188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572BF-214C-1753-F981-BFADFD0B4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465EDC1-47F3-C95F-59D5-3A36DFAC3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Prerrequisitos de Agentes de </a:t>
            </a:r>
            <a:r>
              <a:rPr lang="es-MX" dirty="0" err="1"/>
              <a:t>Copilot</a:t>
            </a:r>
            <a:r>
              <a:rPr lang="es-MX" dirty="0"/>
              <a:t> para SharePoint y </a:t>
            </a:r>
            <a:r>
              <a:rPr lang="es-MX" dirty="0" err="1"/>
              <a:t>Copilot</a:t>
            </a:r>
            <a:r>
              <a:rPr lang="es-MX" dirty="0"/>
              <a:t> en OneDrive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B3340B-28CA-EE30-B732-3F1C6435B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167" y="2022962"/>
            <a:ext cx="1231666" cy="1231666"/>
          </a:xfrm>
          <a:prstGeom prst="rect">
            <a:avLst/>
          </a:prstGeom>
        </p:spPr>
      </p:pic>
      <p:sp>
        <p:nvSpPr>
          <p:cNvPr id="3" name="Rectangle: Rounded Corners 36">
            <a:extLst>
              <a:ext uri="{FF2B5EF4-FFF2-40B4-BE49-F238E27FC236}">
                <a16:creationId xmlns:a16="http://schemas.microsoft.com/office/drawing/2014/main" id="{57E3F3BC-CB79-6315-34A4-A31D0FB362B6}"/>
              </a:ext>
            </a:extLst>
          </p:cNvPr>
          <p:cNvSpPr/>
          <p:nvPr/>
        </p:nvSpPr>
        <p:spPr>
          <a:xfrm>
            <a:off x="1899429" y="4381034"/>
            <a:ext cx="3474720" cy="78638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225B62"/>
              </a:gs>
              <a:gs pos="10000">
                <a:srgbClr val="49C5B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491019" fontAlgn="base">
              <a:spcBef>
                <a:spcPct val="0"/>
              </a:spcBef>
              <a:spcAft>
                <a:spcPct val="0"/>
              </a:spcAft>
            </a:pPr>
            <a:r>
              <a:rPr lang="es-ES" sz="1600" b="1" dirty="0">
                <a:solidFill>
                  <a:schemeClr val="bg1"/>
                </a:solidFill>
                <a:latin typeface="Aptos (Body)"/>
                <a:cs typeface="Segoe UI Semibold" panose="020B0702040204020203" pitchFamily="34" charset="0"/>
              </a:rPr>
              <a:t>Licencias de Microsoft 365 </a:t>
            </a:r>
            <a:r>
              <a:rPr lang="es-ES" sz="1600" b="1" dirty="0" err="1">
                <a:solidFill>
                  <a:schemeClr val="bg1"/>
                </a:solidFill>
                <a:latin typeface="Aptos (Body)"/>
                <a:cs typeface="Segoe UI Semibold" panose="020B0702040204020203" pitchFamily="34" charset="0"/>
              </a:rPr>
              <a:t>Copilot</a:t>
            </a:r>
            <a:endParaRPr lang="es-ES" sz="1600" b="1" dirty="0">
              <a:solidFill>
                <a:schemeClr val="bg1"/>
              </a:solidFill>
              <a:latin typeface="Aptos (Body)"/>
              <a:cs typeface="Segoe UI Semibold" panose="020B0702040204020203" pitchFamily="34" charset="0"/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AD94D281-DF96-8F0C-CAB8-5B8245049A02}"/>
              </a:ext>
            </a:extLst>
          </p:cNvPr>
          <p:cNvSpPr/>
          <p:nvPr/>
        </p:nvSpPr>
        <p:spPr>
          <a:xfrm>
            <a:off x="6603702" y="4381034"/>
            <a:ext cx="3474720" cy="78638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225B62"/>
              </a:gs>
              <a:gs pos="10000">
                <a:srgbClr val="49C5B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491019" fontAlgn="base">
              <a:spcBef>
                <a:spcPct val="0"/>
              </a:spcBef>
              <a:spcAft>
                <a:spcPct val="0"/>
              </a:spcAft>
            </a:pPr>
            <a:r>
              <a:rPr lang="es-ES" sz="1600" b="1" dirty="0">
                <a:solidFill>
                  <a:schemeClr val="bg1"/>
                </a:solidFill>
                <a:latin typeface="Aptos (Body)"/>
                <a:cs typeface="Segoe UI Semibold" panose="020B0702040204020203" pitchFamily="34" charset="0"/>
              </a:rPr>
              <a:t>Configurar </a:t>
            </a:r>
            <a:r>
              <a:rPr lang="es-ES" sz="1600" b="1" dirty="0" err="1">
                <a:solidFill>
                  <a:schemeClr val="bg1"/>
                </a:solidFill>
                <a:latin typeface="Aptos (Body)"/>
                <a:cs typeface="Segoe UI Semibold" panose="020B0702040204020203" pitchFamily="34" charset="0"/>
              </a:rPr>
              <a:t>Pay</a:t>
            </a:r>
            <a:r>
              <a:rPr lang="es-ES" sz="1600" b="1" dirty="0">
                <a:solidFill>
                  <a:schemeClr val="bg1"/>
                </a:solidFill>
                <a:latin typeface="Aptos (Body)"/>
                <a:cs typeface="Segoe UI Semibold" panose="020B0702040204020203" pitchFamily="34" charset="0"/>
              </a:rPr>
              <a:t> as You </a:t>
            </a:r>
            <a:r>
              <a:rPr lang="es-ES" sz="1600" b="1" dirty="0" err="1">
                <a:solidFill>
                  <a:schemeClr val="bg1"/>
                </a:solidFill>
                <a:latin typeface="Aptos (Body)"/>
                <a:cs typeface="Segoe UI Semibold" panose="020B0702040204020203" pitchFamily="34" charset="0"/>
              </a:rPr>
              <a:t>Go</a:t>
            </a:r>
            <a:r>
              <a:rPr lang="es-ES" sz="1600" b="1" dirty="0">
                <a:solidFill>
                  <a:schemeClr val="bg1"/>
                </a:solidFill>
                <a:latin typeface="Aptos (Body)"/>
                <a:cs typeface="Segoe UI Semibold" panose="020B0702040204020203" pitchFamily="34" charset="0"/>
              </a:rPr>
              <a:t> para Agentes de </a:t>
            </a:r>
            <a:r>
              <a:rPr lang="es-ES" sz="1600" b="1" dirty="0" err="1">
                <a:solidFill>
                  <a:schemeClr val="bg1"/>
                </a:solidFill>
                <a:latin typeface="Aptos (Body)"/>
                <a:cs typeface="Segoe UI Semibold" panose="020B0702040204020203" pitchFamily="34" charset="0"/>
              </a:rPr>
              <a:t>Copilot</a:t>
            </a:r>
            <a:endParaRPr lang="es-ES" sz="1600" b="1" dirty="0">
              <a:solidFill>
                <a:schemeClr val="bg1"/>
              </a:solidFill>
              <a:latin typeface="Aptos (Body)"/>
              <a:cs typeface="Segoe UI Semibold" panose="020B0702040204020203" pitchFamily="34" charset="0"/>
            </a:endParaRPr>
          </a:p>
        </p:txBody>
      </p:sp>
      <p:pic>
        <p:nvPicPr>
          <p:cNvPr id="7" name="Picture 2" descr="Copilot">
            <a:extLst>
              <a:ext uri="{FF2B5EF4-FFF2-40B4-BE49-F238E27FC236}">
                <a16:creationId xmlns:a16="http://schemas.microsoft.com/office/drawing/2014/main" id="{D2EFC1EF-4213-FD0E-C57D-19C7EA5BD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709" y="3054947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110C88-FFBC-3A31-9AE2-C86F88E0F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982" y="3041990"/>
            <a:ext cx="128016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9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7C60C-F7DA-16D3-5E61-1FE034F2B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4118CE-D19C-AF5F-0AC1-69BB6262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dirty="0"/>
              <a:t>Límites de Agentes de </a:t>
            </a:r>
            <a:r>
              <a:rPr lang="es-MX" sz="5400" dirty="0" err="1"/>
              <a:t>Copilot</a:t>
            </a:r>
            <a:r>
              <a:rPr lang="es-MX" sz="5400" dirty="0"/>
              <a:t> para SharePoint &amp; </a:t>
            </a:r>
            <a:r>
              <a:rPr lang="es-MX" sz="5400" dirty="0" err="1"/>
              <a:t>Copilot</a:t>
            </a:r>
            <a:r>
              <a:rPr lang="es-MX" sz="5400" dirty="0"/>
              <a:t> en OneDrive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F72AB6-C816-AF16-5F7C-AD3BEFDE7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77107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C6241-25AF-3610-F118-BE2159987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498368B-9B84-7FFC-0A2D-258174A6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Límites de Agentes de </a:t>
            </a:r>
            <a:r>
              <a:rPr lang="es-MX" dirty="0" err="1"/>
              <a:t>Copilot</a:t>
            </a:r>
            <a:r>
              <a:rPr lang="es-MX" dirty="0"/>
              <a:t> para SharePoint y </a:t>
            </a:r>
            <a:r>
              <a:rPr lang="es-MX" dirty="0" err="1"/>
              <a:t>Copilot</a:t>
            </a:r>
            <a:r>
              <a:rPr lang="es-MX" dirty="0"/>
              <a:t> en OneDrive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F0F5A77-B4E5-5B1C-3EB0-458E6788F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95631"/>
              </p:ext>
            </p:extLst>
          </p:nvPr>
        </p:nvGraphicFramePr>
        <p:xfrm>
          <a:off x="-75144" y="1589313"/>
          <a:ext cx="12267144" cy="4895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816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9B413-F225-B41D-0AAA-882AB51E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7F9C76D7-5003-14F2-EF4C-06CCCDBE3B3D}"/>
              </a:ext>
            </a:extLst>
          </p:cNvPr>
          <p:cNvSpPr/>
          <p:nvPr/>
        </p:nvSpPr>
        <p:spPr>
          <a:xfrm>
            <a:off x="3746092" y="2770306"/>
            <a:ext cx="4558613" cy="1762604"/>
          </a:xfrm>
          <a:prstGeom prst="rect">
            <a:avLst/>
          </a:prstGeom>
          <a:solidFill>
            <a:srgbClr val="9E1F63"/>
          </a:solidFill>
          <a:ln>
            <a:solidFill>
              <a:srgbClr val="9E1F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0C79C6A-8793-FB6B-679F-A6447DDEB1ED}"/>
              </a:ext>
            </a:extLst>
          </p:cNvPr>
          <p:cNvSpPr/>
          <p:nvPr/>
        </p:nvSpPr>
        <p:spPr>
          <a:xfrm>
            <a:off x="7633386" y="2760474"/>
            <a:ext cx="4558613" cy="1772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47BDBEB-BA2F-A249-6EF2-5CC04097FF23}"/>
              </a:ext>
            </a:extLst>
          </p:cNvPr>
          <p:cNvSpPr txBox="1"/>
          <p:nvPr/>
        </p:nvSpPr>
        <p:spPr>
          <a:xfrm>
            <a:off x="1597899" y="2361646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Gold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76FAE1-28D9-196F-7F37-CE5BB4674ED7}"/>
              </a:ext>
            </a:extLst>
          </p:cNvPr>
          <p:cNvSpPr txBox="1"/>
          <p:nvPr/>
        </p:nvSpPr>
        <p:spPr>
          <a:xfrm>
            <a:off x="5512950" y="2384670"/>
            <a:ext cx="976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Silver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5E95B7-6574-6669-4558-3F2A454B647D}"/>
              </a:ext>
            </a:extLst>
          </p:cNvPr>
          <p:cNvSpPr txBox="1"/>
          <p:nvPr/>
        </p:nvSpPr>
        <p:spPr>
          <a:xfrm>
            <a:off x="9493083" y="2305764"/>
            <a:ext cx="1149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err="1">
                <a:ln>
                  <a:noFill/>
                </a:ln>
                <a:solidFill>
                  <a:srgbClr val="E97132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Bronze</a:t>
            </a:r>
            <a:endParaRPr kumimoji="0" lang="es-MX" sz="2400" b="1" i="0" u="none" strike="noStrike" kern="1200" cap="none" spc="0" normalizeH="0" baseline="0" noProof="0">
              <a:ln>
                <a:noFill/>
              </a:ln>
              <a:solidFill>
                <a:srgbClr val="E97132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30" name="Picture 6" descr="Líder Empresarial - Líder Empresarial">
            <a:extLst>
              <a:ext uri="{FF2B5EF4-FFF2-40B4-BE49-F238E27FC236}">
                <a16:creationId xmlns:a16="http://schemas.microsoft.com/office/drawing/2014/main" id="{E3DB7ED2-FAB1-70B4-6C73-D4785343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4" t="14727" r="8365" b="19483"/>
          <a:stretch/>
        </p:blipFill>
        <p:spPr bwMode="auto">
          <a:xfrm>
            <a:off x="0" y="2760474"/>
            <a:ext cx="4237703" cy="177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A95F46A-5019-AD47-C570-30D368E21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909" y="3197828"/>
            <a:ext cx="3146323" cy="897728"/>
          </a:xfrm>
          <a:prstGeom prst="rect">
            <a:avLst/>
          </a:prstGeom>
        </p:spPr>
      </p:pic>
      <p:pic>
        <p:nvPicPr>
          <p:cNvPr id="1026" name="Picture 2" descr="INDEP_BLANCO">
            <a:extLst>
              <a:ext uri="{FF2B5EF4-FFF2-40B4-BE49-F238E27FC236}">
                <a16:creationId xmlns:a16="http://schemas.microsoft.com/office/drawing/2014/main" id="{06B18680-40F3-7C68-0AD7-9D0FE2850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948" y="2829181"/>
            <a:ext cx="2766427" cy="143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747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ACD0D-6919-B918-7054-BFD1CADD8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E8E1524-1CF7-0029-C004-B70E7AA5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Límites de Agentes de </a:t>
            </a:r>
            <a:r>
              <a:rPr lang="es-MX" dirty="0" err="1"/>
              <a:t>Copilot</a:t>
            </a:r>
            <a:r>
              <a:rPr lang="es-MX" dirty="0"/>
              <a:t> para SharePoint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7B6DA94-DBF9-2C5D-6D7B-70E3C27BC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s-SV" sz="2400" dirty="0">
                <a:solidFill>
                  <a:schemeClr val="tx1"/>
                </a:solidFill>
                <a:latin typeface="Aptos (Body)"/>
              </a:rPr>
              <a:t>Límites actuales para Agentes de </a:t>
            </a:r>
            <a:r>
              <a:rPr lang="es-SV" sz="2400" dirty="0" err="1">
                <a:solidFill>
                  <a:schemeClr val="tx1"/>
                </a:solidFill>
                <a:latin typeface="Aptos (Body)"/>
              </a:rPr>
              <a:t>Copilot</a:t>
            </a:r>
            <a:r>
              <a:rPr lang="es-SV" sz="2400" dirty="0">
                <a:solidFill>
                  <a:schemeClr val="tx1"/>
                </a:solidFill>
                <a:latin typeface="Aptos (Body)"/>
              </a:rPr>
              <a:t> Declarativos: </a:t>
            </a:r>
            <a:r>
              <a:rPr lang="en-US" sz="2400" dirty="0">
                <a:latin typeface="Aptos (Body)"/>
                <a:hlinkClick r:id="rId3"/>
              </a:rPr>
              <a:t>Optimize SharePoint Content Retrieval in Your Agent | Microsoft Learn</a:t>
            </a:r>
            <a:endParaRPr lang="en-US" sz="2400" dirty="0">
              <a:latin typeface="Aptos (Body)"/>
            </a:endParaRPr>
          </a:p>
          <a:p>
            <a:endParaRPr lang="es-MX" dirty="0"/>
          </a:p>
        </p:txBody>
      </p:sp>
      <p:sp>
        <p:nvSpPr>
          <p:cNvPr id="2" name="Rectángulo 7">
            <a:extLst>
              <a:ext uri="{FF2B5EF4-FFF2-40B4-BE49-F238E27FC236}">
                <a16:creationId xmlns:a16="http://schemas.microsoft.com/office/drawing/2014/main" id="{812E1C3D-6851-0EF1-7671-614B7DC01B89}"/>
              </a:ext>
            </a:extLst>
          </p:cNvPr>
          <p:cNvSpPr/>
          <p:nvPr/>
        </p:nvSpPr>
        <p:spPr>
          <a:xfrm>
            <a:off x="525233" y="2874427"/>
            <a:ext cx="2684207" cy="2688336"/>
          </a:xfrm>
          <a:prstGeom prst="rect">
            <a:avLst/>
          </a:prstGeom>
          <a:solidFill>
            <a:srgbClr val="CF14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(Body)"/>
            </a:endParaRPr>
          </a:p>
        </p:txBody>
      </p:sp>
      <p:sp>
        <p:nvSpPr>
          <p:cNvPr id="3" name="Rectángulo 8">
            <a:extLst>
              <a:ext uri="{FF2B5EF4-FFF2-40B4-BE49-F238E27FC236}">
                <a16:creationId xmlns:a16="http://schemas.microsoft.com/office/drawing/2014/main" id="{DD164E2D-F568-033E-0BDB-479F29EE96C0}"/>
              </a:ext>
            </a:extLst>
          </p:cNvPr>
          <p:cNvSpPr/>
          <p:nvPr/>
        </p:nvSpPr>
        <p:spPr>
          <a:xfrm>
            <a:off x="6233055" y="2874427"/>
            <a:ext cx="2684207" cy="2688336"/>
          </a:xfrm>
          <a:prstGeom prst="rect">
            <a:avLst/>
          </a:prstGeom>
          <a:solidFill>
            <a:srgbClr val="227AB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(Body)"/>
            </a:endParaRPr>
          </a:p>
        </p:txBody>
      </p:sp>
      <p:sp>
        <p:nvSpPr>
          <p:cNvPr id="4" name="Rectángulo 9">
            <a:extLst>
              <a:ext uri="{FF2B5EF4-FFF2-40B4-BE49-F238E27FC236}">
                <a16:creationId xmlns:a16="http://schemas.microsoft.com/office/drawing/2014/main" id="{EB20B074-357B-227D-FA5E-87F9AAF86815}"/>
              </a:ext>
            </a:extLst>
          </p:cNvPr>
          <p:cNvSpPr/>
          <p:nvPr/>
        </p:nvSpPr>
        <p:spPr>
          <a:xfrm>
            <a:off x="3381648" y="2874427"/>
            <a:ext cx="2684207" cy="2688336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(Body)"/>
            </a:endParaRPr>
          </a:p>
        </p:txBody>
      </p:sp>
      <p:sp>
        <p:nvSpPr>
          <p:cNvPr id="7" name="CuadroTexto 10">
            <a:extLst>
              <a:ext uri="{FF2B5EF4-FFF2-40B4-BE49-F238E27FC236}">
                <a16:creationId xmlns:a16="http://schemas.microsoft.com/office/drawing/2014/main" id="{219485C4-36C4-B606-A2E6-BE3C7BACEE2D}"/>
              </a:ext>
            </a:extLst>
          </p:cNvPr>
          <p:cNvSpPr txBox="1"/>
          <p:nvPr/>
        </p:nvSpPr>
        <p:spPr>
          <a:xfrm>
            <a:off x="675065" y="2896185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ES" sz="6000" b="1" dirty="0">
                <a:solidFill>
                  <a:srgbClr val="FFFFFF"/>
                </a:solidFill>
                <a:latin typeface="Aptos (Body)"/>
              </a:rPr>
              <a:t>20</a:t>
            </a:r>
          </a:p>
        </p:txBody>
      </p:sp>
      <p:sp>
        <p:nvSpPr>
          <p:cNvPr id="8" name="CuadroTexto 12">
            <a:extLst>
              <a:ext uri="{FF2B5EF4-FFF2-40B4-BE49-F238E27FC236}">
                <a16:creationId xmlns:a16="http://schemas.microsoft.com/office/drawing/2014/main" id="{128A865B-E3F0-27CB-CEB6-B0D91405EF47}"/>
              </a:ext>
            </a:extLst>
          </p:cNvPr>
          <p:cNvSpPr txBox="1"/>
          <p:nvPr/>
        </p:nvSpPr>
        <p:spPr>
          <a:xfrm>
            <a:off x="636695" y="4036720"/>
            <a:ext cx="256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ES" dirty="0">
                <a:solidFill>
                  <a:srgbClr val="FFFFFF"/>
                </a:solidFill>
                <a:latin typeface="Aptos (Body)"/>
                <a:cs typeface="Segoe UI" panose="020B0502040204020203" pitchFamily="34" charset="0"/>
              </a:rPr>
              <a:t># de Archivos con los que funciona bien un Agente</a:t>
            </a:r>
          </a:p>
        </p:txBody>
      </p:sp>
      <p:sp>
        <p:nvSpPr>
          <p:cNvPr id="9" name="CuadroTexto 13">
            <a:extLst>
              <a:ext uri="{FF2B5EF4-FFF2-40B4-BE49-F238E27FC236}">
                <a16:creationId xmlns:a16="http://schemas.microsoft.com/office/drawing/2014/main" id="{BF505B01-1617-7D39-4F8F-B0EBD5394A22}"/>
              </a:ext>
            </a:extLst>
          </p:cNvPr>
          <p:cNvSpPr txBox="1"/>
          <p:nvPr/>
        </p:nvSpPr>
        <p:spPr>
          <a:xfrm>
            <a:off x="6328056" y="2896185"/>
            <a:ext cx="21531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ES" sz="6000" b="1" dirty="0">
                <a:solidFill>
                  <a:srgbClr val="FFFFFF"/>
                </a:solidFill>
                <a:latin typeface="Aptos (Body)"/>
              </a:rPr>
              <a:t>15-20</a:t>
            </a:r>
          </a:p>
        </p:txBody>
      </p:sp>
      <p:sp>
        <p:nvSpPr>
          <p:cNvPr id="10" name="CuadroTexto 14">
            <a:extLst>
              <a:ext uri="{FF2B5EF4-FFF2-40B4-BE49-F238E27FC236}">
                <a16:creationId xmlns:a16="http://schemas.microsoft.com/office/drawing/2014/main" id="{234C3805-0E37-678A-3DBC-026AEB65A72E}"/>
              </a:ext>
            </a:extLst>
          </p:cNvPr>
          <p:cNvSpPr txBox="1"/>
          <p:nvPr/>
        </p:nvSpPr>
        <p:spPr>
          <a:xfrm>
            <a:off x="6340005" y="4036720"/>
            <a:ext cx="256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ES" dirty="0">
                <a:solidFill>
                  <a:srgbClr val="FFFFFF"/>
                </a:solidFill>
                <a:latin typeface="Aptos (Body)"/>
                <a:cs typeface="Segoe UI" panose="020B0502040204020203" pitchFamily="34" charset="0"/>
              </a:rPr>
              <a:t># de Páginas por Archivo que se recomienda (36.000 caracteres)</a:t>
            </a:r>
          </a:p>
        </p:txBody>
      </p:sp>
      <p:sp>
        <p:nvSpPr>
          <p:cNvPr id="11" name="CuadroTexto 15">
            <a:extLst>
              <a:ext uri="{FF2B5EF4-FFF2-40B4-BE49-F238E27FC236}">
                <a16:creationId xmlns:a16="http://schemas.microsoft.com/office/drawing/2014/main" id="{E3C82EAD-3AD0-662F-245B-D8275AB7FD41}"/>
              </a:ext>
            </a:extLst>
          </p:cNvPr>
          <p:cNvSpPr txBox="1"/>
          <p:nvPr/>
        </p:nvSpPr>
        <p:spPr>
          <a:xfrm>
            <a:off x="3507389" y="4036720"/>
            <a:ext cx="2558466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dirty="0">
                <a:solidFill>
                  <a:srgbClr val="FFFFFF"/>
                </a:solidFill>
                <a:latin typeface="Aptos (Body)"/>
                <a:cs typeface="Segoe UI" panose="020B0502040204020203" pitchFamily="34" charset="0"/>
              </a:rPr>
              <a:t># de Archivos relevantes que el Agente considera si el repositorio tiene más de 20 Archivos</a:t>
            </a:r>
          </a:p>
        </p:txBody>
      </p:sp>
      <p:sp>
        <p:nvSpPr>
          <p:cNvPr id="12" name="CuadroTexto 16">
            <a:extLst>
              <a:ext uri="{FF2B5EF4-FFF2-40B4-BE49-F238E27FC236}">
                <a16:creationId xmlns:a16="http://schemas.microsoft.com/office/drawing/2014/main" id="{AD3A22B3-6F2A-DB49-B839-2E6AC9F42054}"/>
              </a:ext>
            </a:extLst>
          </p:cNvPr>
          <p:cNvSpPr txBox="1"/>
          <p:nvPr/>
        </p:nvSpPr>
        <p:spPr>
          <a:xfrm>
            <a:off x="3568644" y="2896185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ES" sz="6000" b="1" dirty="0">
                <a:solidFill>
                  <a:srgbClr val="FFFFFF"/>
                </a:solidFill>
                <a:latin typeface="Aptos (Body)"/>
              </a:rPr>
              <a:t>20</a:t>
            </a:r>
          </a:p>
        </p:txBody>
      </p:sp>
      <p:sp>
        <p:nvSpPr>
          <p:cNvPr id="13" name="Rectángulo 3">
            <a:extLst>
              <a:ext uri="{FF2B5EF4-FFF2-40B4-BE49-F238E27FC236}">
                <a16:creationId xmlns:a16="http://schemas.microsoft.com/office/drawing/2014/main" id="{DABBC4BB-F70E-5075-F954-8575A3C15A7B}"/>
              </a:ext>
            </a:extLst>
          </p:cNvPr>
          <p:cNvSpPr/>
          <p:nvPr/>
        </p:nvSpPr>
        <p:spPr>
          <a:xfrm>
            <a:off x="9077861" y="2874427"/>
            <a:ext cx="2684207" cy="268833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(Body)"/>
            </a:endParaRPr>
          </a:p>
        </p:txBody>
      </p:sp>
      <p:sp>
        <p:nvSpPr>
          <p:cNvPr id="14" name="CuadroTexto 6">
            <a:extLst>
              <a:ext uri="{FF2B5EF4-FFF2-40B4-BE49-F238E27FC236}">
                <a16:creationId xmlns:a16="http://schemas.microsoft.com/office/drawing/2014/main" id="{642E6D10-190E-B252-F8F3-03E4C4A47489}"/>
              </a:ext>
            </a:extLst>
          </p:cNvPr>
          <p:cNvSpPr txBox="1"/>
          <p:nvPr/>
        </p:nvSpPr>
        <p:spPr>
          <a:xfrm>
            <a:off x="9199251" y="4036720"/>
            <a:ext cx="256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ES" dirty="0">
                <a:solidFill>
                  <a:srgbClr val="FFFFFF"/>
                </a:solidFill>
                <a:latin typeface="Aptos (Body)"/>
                <a:cs typeface="Segoe UI" panose="020B0502040204020203" pitchFamily="34" charset="0"/>
              </a:rPr>
              <a:t>Tablas o formatos Especiales que puede procesar el Agente</a:t>
            </a:r>
          </a:p>
        </p:txBody>
      </p:sp>
      <p:sp>
        <p:nvSpPr>
          <p:cNvPr id="15" name="CuadroTexto 17">
            <a:extLst>
              <a:ext uri="{FF2B5EF4-FFF2-40B4-BE49-F238E27FC236}">
                <a16:creationId xmlns:a16="http://schemas.microsoft.com/office/drawing/2014/main" id="{152DC449-70B1-1D83-E25E-06DC3B835D66}"/>
              </a:ext>
            </a:extLst>
          </p:cNvPr>
          <p:cNvSpPr txBox="1"/>
          <p:nvPr/>
        </p:nvSpPr>
        <p:spPr>
          <a:xfrm>
            <a:off x="9237885" y="2896185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ES" sz="6000" b="1" dirty="0">
                <a:solidFill>
                  <a:srgbClr val="FFFFFF"/>
                </a:solidFill>
                <a:latin typeface="Aptos (Body)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43574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267B1-656C-093E-500B-1783059B6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86931-FF3F-B890-E304-10957F278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dirty="0" err="1"/>
              <a:t>Roadmap</a:t>
            </a:r>
            <a:r>
              <a:rPr lang="es-MX" sz="5400" dirty="0"/>
              <a:t> de Agentes de </a:t>
            </a:r>
            <a:r>
              <a:rPr lang="es-MX" sz="5400" dirty="0" err="1"/>
              <a:t>Copilot</a:t>
            </a:r>
            <a:r>
              <a:rPr lang="es-MX" sz="5400" dirty="0"/>
              <a:t> para SharePoint &amp; </a:t>
            </a:r>
            <a:r>
              <a:rPr lang="es-MX" sz="5400" dirty="0" err="1"/>
              <a:t>Copilot</a:t>
            </a:r>
            <a:r>
              <a:rPr lang="es-MX" sz="5400" dirty="0"/>
              <a:t> en OneDrive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BAC08A-F5CC-F9EA-E3DF-44A43B437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5940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26A21-41A0-82E9-1BCF-7D5BC43AF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2E52D3C-58D0-2C60-BD64-DD8A35AC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Roadmap</a:t>
            </a:r>
            <a:r>
              <a:rPr lang="es-MX" dirty="0"/>
              <a:t> de Agentes de </a:t>
            </a:r>
            <a:r>
              <a:rPr lang="es-MX" dirty="0" err="1"/>
              <a:t>Copilot</a:t>
            </a:r>
            <a:r>
              <a:rPr lang="es-MX" dirty="0"/>
              <a:t> para SharePoint y </a:t>
            </a:r>
            <a:r>
              <a:rPr lang="es-MX" dirty="0" err="1"/>
              <a:t>Copilot</a:t>
            </a:r>
            <a:r>
              <a:rPr lang="es-MX" dirty="0"/>
              <a:t> en OneDrive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1D08F-B716-3EAF-6632-99523CCDA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33" y="1699154"/>
            <a:ext cx="8542850" cy="4739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5366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E3CC4-1795-E79B-EB15-DAFA6F1FC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5A0EAC2-1F5C-D6C6-FAEE-67CB0C74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591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MX" dirty="0" err="1"/>
              <a:t>Roadmap</a:t>
            </a:r>
            <a:r>
              <a:rPr lang="es-MX" dirty="0"/>
              <a:t> de Agentes de </a:t>
            </a:r>
            <a:r>
              <a:rPr lang="es-MX" dirty="0" err="1"/>
              <a:t>Copilot</a:t>
            </a:r>
            <a:r>
              <a:rPr lang="es-MX" dirty="0"/>
              <a:t> para SharePoint y </a:t>
            </a:r>
            <a:r>
              <a:rPr lang="es-MX" dirty="0" err="1"/>
              <a:t>Copilot</a:t>
            </a:r>
            <a:r>
              <a:rPr lang="es-MX" dirty="0"/>
              <a:t> en OneDrive 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964114-23AC-6848-0827-83869E3C2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090" y="1614782"/>
            <a:ext cx="8243820" cy="4698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721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741B7-69A8-7DE7-EEFB-8A1F935B1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14243E-EB06-26C8-69FF-B8D8AA4B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dirty="0"/>
              <a:t>Conclusiones &amp; Referencias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ECA61F-47F5-FDBC-14D9-7AF235384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3148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BEA11-07C2-405F-7C93-21E745EB7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05CFB7F-C673-D909-7CFA-F333C391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40894A3-847F-E619-51DA-D0DF173BB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s-SV" dirty="0"/>
              <a:t>Los Agentes de </a:t>
            </a:r>
            <a:r>
              <a:rPr lang="es-SV" dirty="0" err="1"/>
              <a:t>Copilot</a:t>
            </a:r>
            <a:r>
              <a:rPr lang="es-SV" dirty="0"/>
              <a:t> para SharePoint &amp; </a:t>
            </a:r>
            <a:r>
              <a:rPr lang="es-SV" dirty="0" err="1"/>
              <a:t>Copilot</a:t>
            </a:r>
            <a:r>
              <a:rPr lang="es-SV" dirty="0"/>
              <a:t> en OneDrive facilitan descubrir, consumir y compartir información a la que accede el usuario de forma rápida y sencilla</a:t>
            </a:r>
          </a:p>
          <a:p>
            <a:pPr>
              <a:defRPr/>
            </a:pPr>
            <a:r>
              <a:rPr lang="es-ES" sz="2900" dirty="0" err="1"/>
              <a:t>Copilot</a:t>
            </a:r>
            <a:r>
              <a:rPr lang="es-ES" sz="2900" dirty="0"/>
              <a:t> en OneDrive está enfocado a casos de uso como: Extraer información de múltiples archivos (hasta 5) | Comparar diferencias entre archivos | Resumen rápido de archivos | Generar </a:t>
            </a:r>
            <a:r>
              <a:rPr lang="es-ES" sz="2900" dirty="0" err="1"/>
              <a:t>Insights</a:t>
            </a:r>
            <a:r>
              <a:rPr lang="es-ES" sz="2900" dirty="0"/>
              <a:t> de los archivos</a:t>
            </a:r>
            <a:endParaRPr lang="es-SV" sz="2900" dirty="0"/>
          </a:p>
          <a:p>
            <a:pPr>
              <a:defRPr/>
            </a:pPr>
            <a:r>
              <a:rPr lang="es-SV" dirty="0"/>
              <a:t>Los Agentes de </a:t>
            </a:r>
            <a:r>
              <a:rPr lang="es-SV" dirty="0" err="1"/>
              <a:t>Copilot</a:t>
            </a:r>
            <a:r>
              <a:rPr lang="es-SV" dirty="0"/>
              <a:t> para SharePoint soportan y extienden los casos de uso de </a:t>
            </a:r>
            <a:r>
              <a:rPr lang="es-SV" dirty="0" err="1"/>
              <a:t>Copilot</a:t>
            </a:r>
            <a:r>
              <a:rPr lang="es-SV" dirty="0"/>
              <a:t> en OneDrive</a:t>
            </a:r>
          </a:p>
          <a:p>
            <a:pPr>
              <a:defRPr/>
            </a:pPr>
            <a:r>
              <a:rPr lang="es-SV" dirty="0"/>
              <a:t>Todo Sitio de SharePoint cuenta con un Agente por defecto y se pueden crear Agentes Adicionales</a:t>
            </a:r>
          </a:p>
          <a:p>
            <a:pPr>
              <a:defRPr/>
            </a:pPr>
            <a:r>
              <a:rPr lang="es-SV" dirty="0"/>
              <a:t>Hay que saber gestionar las expectativas en el uso y comportamiento de Agentes de </a:t>
            </a:r>
            <a:r>
              <a:rPr lang="es-SV" dirty="0" err="1"/>
              <a:t>Copilot</a:t>
            </a:r>
            <a:r>
              <a:rPr lang="es-SV" dirty="0"/>
              <a:t> &amp; </a:t>
            </a:r>
            <a:r>
              <a:rPr lang="es-SV" dirty="0" err="1"/>
              <a:t>Copilot</a:t>
            </a:r>
            <a:r>
              <a:rPr lang="es-SV" dirty="0"/>
              <a:t> en OneDrive teniendo en cuenta las limitaciones actuales que se irán superando con el tiempo</a:t>
            </a:r>
            <a:endParaRPr lang="en-US" dirty="0"/>
          </a:p>
          <a:p>
            <a:endParaRPr lang="es-SV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32569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FE5AF-2AC0-FFC0-B75F-1336C8327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377AABD-2448-A518-7D06-B98996EE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Referencias Clave (1/2)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AA43909-9C12-5EBC-9EB1-62D2F8B54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ptos (Body)"/>
                <a:hlinkClick r:id="rId3"/>
              </a:rPr>
              <a:t>Get started with Copilot</a:t>
            </a:r>
          </a:p>
          <a:p>
            <a:r>
              <a:rPr lang="en-US" dirty="0">
                <a:latin typeface="Aptos (Body)"/>
                <a:hlinkClick r:id="rId4"/>
              </a:rPr>
              <a:t>OneDrive: Personalized Intelligence. Seamless Collaboration. Always On | Microsoft Community Hub</a:t>
            </a:r>
            <a:r>
              <a:rPr lang="en-US" dirty="0">
                <a:latin typeface="Aptos (Body)"/>
                <a:hlinkClick r:id="rId3"/>
              </a:rPr>
              <a:t> in OneDrive - Microsoft Support</a:t>
            </a:r>
            <a:endParaRPr lang="en-US" dirty="0">
              <a:latin typeface="Aptos (Body)"/>
            </a:endParaRPr>
          </a:p>
          <a:p>
            <a:r>
              <a:rPr lang="en-US" dirty="0">
                <a:hlinkClick r:id="rId5"/>
              </a:rPr>
              <a:t>SharePoint in the Era of AI: Spring 2025 Updates | Microsoft Community Hub</a:t>
            </a:r>
            <a:endParaRPr lang="en-US" dirty="0"/>
          </a:p>
          <a:p>
            <a:r>
              <a:rPr lang="en-US" dirty="0">
                <a:hlinkClick r:id="rId6"/>
              </a:rPr>
              <a:t>What’s new in Content Governance in SharePoint, OneDrive, and Teams for AI era | Microsoft Community Hub</a:t>
            </a:r>
            <a:endParaRPr lang="en-US" dirty="0">
              <a:latin typeface="Aptos (Body)"/>
            </a:endParaRPr>
          </a:p>
          <a:p>
            <a:r>
              <a:rPr lang="en-US" sz="2800" dirty="0">
                <a:latin typeface="Aptos (Body)"/>
                <a:hlinkClick r:id="rId7"/>
              </a:rPr>
              <a:t>SharePoint agents – Microsoft Adoption</a:t>
            </a:r>
            <a:endParaRPr lang="en-US" dirty="0">
              <a:latin typeface="Aptos (Body)"/>
            </a:endParaRPr>
          </a:p>
          <a:p>
            <a:r>
              <a:rPr lang="en-US" sz="2800" dirty="0">
                <a:latin typeface="Aptos (Body)"/>
                <a:hlinkClick r:id="rId8"/>
              </a:rPr>
              <a:t>Use cases for SharePoint agents</a:t>
            </a:r>
            <a:endParaRPr lang="en-US" sz="2800" dirty="0">
              <a:latin typeface="Aptos (Body)"/>
            </a:endParaRPr>
          </a:p>
          <a:p>
            <a:r>
              <a:rPr lang="en-US" sz="2800" dirty="0">
                <a:latin typeface="Aptos (Body)"/>
                <a:hlinkClick r:id="rId9"/>
              </a:rPr>
              <a:t>Get started with SharePoint agents - Microsoft Support</a:t>
            </a:r>
            <a:endParaRPr lang="en-US" dirty="0">
              <a:latin typeface="Aptos (Body)"/>
            </a:endParaRPr>
          </a:p>
        </p:txBody>
      </p:sp>
    </p:spTree>
    <p:extLst>
      <p:ext uri="{BB962C8B-B14F-4D97-AF65-F5344CB8AC3E}">
        <p14:creationId xmlns:p14="http://schemas.microsoft.com/office/powerpoint/2010/main" val="3824180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D4792-4094-212B-44DF-0880D7D29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C41B5F0-1650-2488-1D93-0F437B02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Referencias Clave (2/2)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44EEEBD-A364-1225-6EE2-D298204C4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>
                <a:latin typeface="Aptos (Body)"/>
                <a:hlinkClick r:id="rId3"/>
              </a:rPr>
              <a:t>Frequently asked questions about Copilot in SharePoint - Microsoft Support</a:t>
            </a:r>
            <a:endParaRPr lang="en-US" dirty="0">
              <a:latin typeface="Aptos (Body)"/>
            </a:endParaRPr>
          </a:p>
          <a:p>
            <a:r>
              <a:rPr lang="en-US" sz="2800" dirty="0">
                <a:latin typeface="Aptos (Body)"/>
                <a:hlinkClick r:id="rId4"/>
              </a:rPr>
              <a:t>Set up SharePoint agents for pay-as-you-go billing - SharePoint in Microsoft 365 | Microsoft Learn</a:t>
            </a:r>
            <a:endParaRPr lang="en-US" dirty="0">
              <a:latin typeface="Aptos (Body)"/>
            </a:endParaRPr>
          </a:p>
          <a:p>
            <a:r>
              <a:rPr lang="en-US" sz="2800" dirty="0">
                <a:latin typeface="Aptos (Body)"/>
                <a:hlinkClick r:id="rId5"/>
              </a:rPr>
              <a:t>Restrict discovery of SharePoint sites and content - SharePoint in Microsoft 365 | Microsoft Learn</a:t>
            </a:r>
            <a:endParaRPr lang="en-US" dirty="0">
              <a:latin typeface="Aptos (Body)"/>
            </a:endParaRPr>
          </a:p>
          <a:p>
            <a:r>
              <a:rPr lang="en-US" sz="2800" dirty="0">
                <a:latin typeface="Aptos (Body)"/>
                <a:hlinkClick r:id="rId6"/>
              </a:rPr>
              <a:t>Manage access to SharePoint agents - SharePoint in Microsoft 365 | Microsoft Learn</a:t>
            </a:r>
            <a:endParaRPr lang="en-US" dirty="0">
              <a:latin typeface="Aptos (Body)"/>
            </a:endParaRPr>
          </a:p>
          <a:p>
            <a:r>
              <a:rPr lang="en-US" sz="2800" dirty="0">
                <a:latin typeface="Aptos (Body)"/>
                <a:hlinkClick r:id="rId7"/>
              </a:rPr>
              <a:t>Optimize SharePoint Content Retrieval in Your Agent | Microsoft Learn</a:t>
            </a:r>
            <a:endParaRPr lang="en-US" dirty="0">
              <a:latin typeface="Aptos (Body)"/>
            </a:endParaRPr>
          </a:p>
          <a:p>
            <a:r>
              <a:rPr lang="en-US" sz="2800" dirty="0">
                <a:latin typeface="Aptos (Body)"/>
                <a:hlinkClick r:id="rId8"/>
              </a:rPr>
              <a:t>How to Report the Creation of SharePoint Agents</a:t>
            </a:r>
            <a:endParaRPr lang="es-MX" dirty="0">
              <a:latin typeface="Aptos (Body)"/>
            </a:endParaRPr>
          </a:p>
        </p:txBody>
      </p:sp>
    </p:spTree>
    <p:extLst>
      <p:ext uri="{BB962C8B-B14F-4D97-AF65-F5344CB8AC3E}">
        <p14:creationId xmlns:p14="http://schemas.microsoft.com/office/powerpoint/2010/main" val="1454306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5F4E6-E6BA-BD2E-B61A-B6D92B105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D8DE812-6CDD-2A72-50DB-85BDDA27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Office 365 for IT Pros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97CD5A-B853-33A9-B1D0-B737A2B6E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325"/>
            <a:ext cx="6433457" cy="4351338"/>
          </a:xfrm>
        </p:spPr>
        <p:txBody>
          <a:bodyPr>
            <a:normAutofit/>
          </a:bodyPr>
          <a:lstStyle/>
          <a:p>
            <a:pPr marR="0" lvl="0" fontAlgn="auto">
              <a:spcAft>
                <a:spcPts val="0"/>
              </a:spcAft>
              <a:buClrTx/>
              <a:buSzPct val="90000"/>
              <a:tabLst/>
              <a:defRPr/>
            </a:pPr>
            <a:r>
              <a:rPr lang="es-ES" dirty="0"/>
              <a:t>La mejor forma de estar al día con los cambios en Microsoft 365:</a:t>
            </a:r>
          </a:p>
          <a:p>
            <a:pPr lvl="1"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https://o365itpros.gumroad.com/l/O365IT</a:t>
            </a:r>
            <a:r>
              <a:rPr lang="en-US" dirty="0"/>
              <a:t>  </a:t>
            </a:r>
          </a:p>
          <a:p>
            <a:endParaRPr lang="es-MX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45ACA7-A860-75C1-7735-FEA90E042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657" y="602180"/>
            <a:ext cx="3690079" cy="521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404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A3E76-561E-D1D5-0A23-AB20EFD388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Juan Carlos Gonzalez</a:t>
            </a:r>
          </a:p>
        </p:txBody>
      </p:sp>
      <p:pic>
        <p:nvPicPr>
          <p:cNvPr id="6" name="Picture Placeholder 5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1F1ADA44-944F-5F39-D802-317A56F88E6A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" r="2133"/>
          <a:stretch>
            <a:fillRect/>
          </a:stretch>
        </p:blipFill>
        <p:spPr/>
      </p:pic>
      <p:sp>
        <p:nvSpPr>
          <p:cNvPr id="30" name="TextBox 33">
            <a:extLst>
              <a:ext uri="{FF2B5EF4-FFF2-40B4-BE49-F238E27FC236}">
                <a16:creationId xmlns:a16="http://schemas.microsoft.com/office/drawing/2014/main" id="{EFDD9C96-06A6-A9D2-644B-0462A910E9F9}"/>
              </a:ext>
            </a:extLst>
          </p:cNvPr>
          <p:cNvSpPr txBox="1"/>
          <p:nvPr/>
        </p:nvSpPr>
        <p:spPr>
          <a:xfrm>
            <a:off x="6617433" y="3451212"/>
            <a:ext cx="376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cs typeface="Segoe UI Semibold" panose="020B07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@jcgm1978</a:t>
            </a:r>
            <a:r>
              <a:rPr lang="es-CO" dirty="0">
                <a:cs typeface="Segoe UI Semibold" panose="020B0702040204020203" pitchFamily="34" charset="0"/>
              </a:rPr>
              <a:t>  </a:t>
            </a:r>
          </a:p>
        </p:txBody>
      </p:sp>
      <p:sp>
        <p:nvSpPr>
          <p:cNvPr id="31" name="TextBox 33">
            <a:extLst>
              <a:ext uri="{FF2B5EF4-FFF2-40B4-BE49-F238E27FC236}">
                <a16:creationId xmlns:a16="http://schemas.microsoft.com/office/drawing/2014/main" id="{E1DA5F0D-E015-3474-470A-22A816341F7A}"/>
              </a:ext>
            </a:extLst>
          </p:cNvPr>
          <p:cNvSpPr txBox="1"/>
          <p:nvPr/>
        </p:nvSpPr>
        <p:spPr>
          <a:xfrm>
            <a:off x="6591142" y="4099091"/>
            <a:ext cx="351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Segoe UI Semibold" panose="020B07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https://nl.linkedin.com/in/juagon</a:t>
            </a:r>
            <a:r>
              <a:rPr lang="en-US" dirty="0">
                <a:cs typeface="Segoe UI Semibold" panose="020B0702040204020203" pitchFamily="34" charset="0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D3E247-203E-1071-0B1D-FB899C2BA600}"/>
              </a:ext>
            </a:extLst>
          </p:cNvPr>
          <p:cNvSpPr txBox="1"/>
          <p:nvPr/>
        </p:nvSpPr>
        <p:spPr>
          <a:xfrm>
            <a:off x="6591142" y="4734973"/>
            <a:ext cx="530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Segoe UI Semibold" panose="020B07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https://www.youtube.com/@jcgonzalezmartin</a:t>
            </a:r>
            <a:r>
              <a:rPr lang="en-US" dirty="0">
                <a:cs typeface="Segoe UI Semibold" panose="020B0702040204020203" pitchFamily="34" charset="0"/>
              </a:rPr>
              <a:t> </a:t>
            </a:r>
          </a:p>
        </p:txBody>
      </p:sp>
      <p:pic>
        <p:nvPicPr>
          <p:cNvPr id="33" name="Graphic 32" descr="Presentation with media">
            <a:extLst>
              <a:ext uri="{FF2B5EF4-FFF2-40B4-BE49-F238E27FC236}">
                <a16:creationId xmlns:a16="http://schemas.microsoft.com/office/drawing/2014/main" id="{80D07348-53FE-9F60-EE90-F917E94EA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0955" y="4692941"/>
            <a:ext cx="603945" cy="603945"/>
          </a:xfrm>
          <a:prstGeom prst="rect">
            <a:avLst/>
          </a:prstGeom>
        </p:spPr>
      </p:pic>
      <p:pic>
        <p:nvPicPr>
          <p:cNvPr id="34" name="Graphic 33" descr="Chat bubble">
            <a:extLst>
              <a:ext uri="{FF2B5EF4-FFF2-40B4-BE49-F238E27FC236}">
                <a16:creationId xmlns:a16="http://schemas.microsoft.com/office/drawing/2014/main" id="{F973ABE4-FB03-0B09-7CAF-0545F4450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3315" y="3364580"/>
            <a:ext cx="694118" cy="694118"/>
          </a:xfrm>
          <a:prstGeom prst="rect">
            <a:avLst/>
          </a:prstGeom>
        </p:spPr>
      </p:pic>
      <p:pic>
        <p:nvPicPr>
          <p:cNvPr id="35" name="Graphic 34" descr="Hero Male">
            <a:extLst>
              <a:ext uri="{FF2B5EF4-FFF2-40B4-BE49-F238E27FC236}">
                <a16:creationId xmlns:a16="http://schemas.microsoft.com/office/drawing/2014/main" id="{2F9B33AE-CC84-2D0F-26DC-C67DD90B89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23315" y="3990536"/>
            <a:ext cx="641536" cy="64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86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0824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9821A6D-DC79-BEC6-44CE-52F34830B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1099" y="1342495"/>
            <a:ext cx="4576233" cy="1086378"/>
          </a:xfrm>
        </p:spPr>
        <p:txBody>
          <a:bodyPr>
            <a:normAutofit fontScale="90000"/>
          </a:bodyPr>
          <a:lstStyle/>
          <a:p>
            <a:r>
              <a:rPr lang="es-ES" dirty="0"/>
              <a:t>Juan Carlos Gonzalez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2C91CEE-9F5A-90B5-EE38-DD6AECEF3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1098" y="2508895"/>
            <a:ext cx="5930901" cy="2355205"/>
          </a:xfrm>
        </p:spPr>
        <p:txBody>
          <a:bodyPr/>
          <a:lstStyle/>
          <a:p>
            <a:r>
              <a:rPr lang="es-ES" dirty="0"/>
              <a:t>Microsoft 365 &amp; Microsoft Teams MVP | M365 SME &amp; </a:t>
            </a:r>
            <a:r>
              <a:rPr lang="es-ES" dirty="0" err="1"/>
              <a:t>Delivery</a:t>
            </a:r>
            <a:r>
              <a:rPr lang="es-ES" dirty="0"/>
              <a:t> Manager</a:t>
            </a:r>
            <a:endParaRPr lang="en-US" dirty="0"/>
          </a:p>
        </p:txBody>
      </p:sp>
      <p:pic>
        <p:nvPicPr>
          <p:cNvPr id="3" name="Picture Placeholder 2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779A2048-4EAD-0835-C442-8CC364549E4F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" r="2133"/>
          <a:stretch>
            <a:fillRect/>
          </a:stretch>
        </p:blipFill>
        <p:spPr>
          <a:xfrm>
            <a:off x="1079500" y="1885950"/>
            <a:ext cx="3562350" cy="3614738"/>
          </a:xfrm>
        </p:spPr>
      </p:pic>
      <p:sp>
        <p:nvSpPr>
          <p:cNvPr id="4" name="TextBox 33">
            <a:extLst>
              <a:ext uri="{FF2B5EF4-FFF2-40B4-BE49-F238E27FC236}">
                <a16:creationId xmlns:a16="http://schemas.microsoft.com/office/drawing/2014/main" id="{5053A2B4-1BA4-E62C-28BD-2F5F358C63D9}"/>
              </a:ext>
            </a:extLst>
          </p:cNvPr>
          <p:cNvSpPr txBox="1"/>
          <p:nvPr/>
        </p:nvSpPr>
        <p:spPr>
          <a:xfrm>
            <a:off x="7006618" y="3309225"/>
            <a:ext cx="376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cs typeface="Segoe UI Semibold" panose="020B07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@jcgm1978</a:t>
            </a:r>
            <a:r>
              <a:rPr lang="es-CO" dirty="0">
                <a:cs typeface="Segoe UI Semibold" panose="020B0702040204020203" pitchFamily="34" charset="0"/>
              </a:rPr>
              <a:t>  </a:t>
            </a:r>
          </a:p>
        </p:txBody>
      </p:sp>
      <p:sp>
        <p:nvSpPr>
          <p:cNvPr id="7" name="TextBox 33">
            <a:extLst>
              <a:ext uri="{FF2B5EF4-FFF2-40B4-BE49-F238E27FC236}">
                <a16:creationId xmlns:a16="http://schemas.microsoft.com/office/drawing/2014/main" id="{8D3E988E-30D2-8535-0F10-CD84A23BCD99}"/>
              </a:ext>
            </a:extLst>
          </p:cNvPr>
          <p:cNvSpPr txBox="1"/>
          <p:nvPr/>
        </p:nvSpPr>
        <p:spPr>
          <a:xfrm>
            <a:off x="6980327" y="3957104"/>
            <a:ext cx="351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Segoe UI Semibold" panose="020B07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https://nl.linkedin.com/in/juagon</a:t>
            </a:r>
            <a:r>
              <a:rPr lang="en-US" dirty="0">
                <a:cs typeface="Segoe UI Semibold" panose="020B0702040204020203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8BC882-0745-3726-8CD3-EAD6E28AD183}"/>
              </a:ext>
            </a:extLst>
          </p:cNvPr>
          <p:cNvSpPr txBox="1"/>
          <p:nvPr/>
        </p:nvSpPr>
        <p:spPr>
          <a:xfrm>
            <a:off x="6980327" y="4592986"/>
            <a:ext cx="530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Segoe UI Semibold" panose="020B07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https://www.youtube.com/@jcgonzalezmartin</a:t>
            </a:r>
            <a:r>
              <a:rPr lang="en-US" dirty="0">
                <a:cs typeface="Segoe UI Semibold" panose="020B0702040204020203" pitchFamily="34" charset="0"/>
              </a:rPr>
              <a:t> </a:t>
            </a:r>
          </a:p>
        </p:txBody>
      </p:sp>
      <p:pic>
        <p:nvPicPr>
          <p:cNvPr id="12" name="Graphic 11" descr="Presentation with media">
            <a:extLst>
              <a:ext uri="{FF2B5EF4-FFF2-40B4-BE49-F238E27FC236}">
                <a16:creationId xmlns:a16="http://schemas.microsoft.com/office/drawing/2014/main" id="{E0E5CD56-A5EE-E0A4-3E4F-EAC04DC5AF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0140" y="4550954"/>
            <a:ext cx="603945" cy="603945"/>
          </a:xfrm>
          <a:prstGeom prst="rect">
            <a:avLst/>
          </a:prstGeom>
        </p:spPr>
      </p:pic>
      <p:pic>
        <p:nvPicPr>
          <p:cNvPr id="13" name="Graphic 12" descr="Chat bubble">
            <a:extLst>
              <a:ext uri="{FF2B5EF4-FFF2-40B4-BE49-F238E27FC236}">
                <a16:creationId xmlns:a16="http://schemas.microsoft.com/office/drawing/2014/main" id="{F6C92CAE-652D-A550-ED9E-875D2B10F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2500" y="3222593"/>
            <a:ext cx="694118" cy="694118"/>
          </a:xfrm>
          <a:prstGeom prst="rect">
            <a:avLst/>
          </a:prstGeom>
        </p:spPr>
      </p:pic>
      <p:pic>
        <p:nvPicPr>
          <p:cNvPr id="16" name="Graphic 15" descr="Hero Male">
            <a:extLst>
              <a:ext uri="{FF2B5EF4-FFF2-40B4-BE49-F238E27FC236}">
                <a16:creationId xmlns:a16="http://schemas.microsoft.com/office/drawing/2014/main" id="{22C90925-31DE-7C46-68F0-5673598ED2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2500" y="3848549"/>
            <a:ext cx="641536" cy="641536"/>
          </a:xfrm>
          <a:prstGeom prst="rect">
            <a:avLst/>
          </a:prstGeom>
        </p:spPr>
      </p:pic>
      <p:pic>
        <p:nvPicPr>
          <p:cNvPr id="17" name="Imagen 11">
            <a:extLst>
              <a:ext uri="{FF2B5EF4-FFF2-40B4-BE49-F238E27FC236}">
                <a16:creationId xmlns:a16="http://schemas.microsoft.com/office/drawing/2014/main" id="{023C7311-6AB4-0D01-2FB9-301B40F20251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5976" y="5266861"/>
            <a:ext cx="1023335" cy="1023335"/>
          </a:xfrm>
          <a:prstGeom prst="rect">
            <a:avLst/>
          </a:prstGeom>
        </p:spPr>
      </p:pic>
      <p:pic>
        <p:nvPicPr>
          <p:cNvPr id="18" name="Imagen 12">
            <a:extLst>
              <a:ext uri="{FF2B5EF4-FFF2-40B4-BE49-F238E27FC236}">
                <a16:creationId xmlns:a16="http://schemas.microsoft.com/office/drawing/2014/main" id="{C0BAEA72-2D54-8CFC-769D-2E60620B4621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0152" y="5162889"/>
            <a:ext cx="813845" cy="128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92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7A3E20E-6E4E-537A-A3F8-B5A42494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Agenda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6FCB950-8B71-D42E-5D8C-D51949AE6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SV" dirty="0"/>
              <a:t>SharePoint y OneDrive y su rol clave en Microsoft 365</a:t>
            </a:r>
          </a:p>
          <a:p>
            <a:pPr lvl="0">
              <a:defRPr/>
            </a:pPr>
            <a:r>
              <a:rPr lang="es-SV" dirty="0"/>
              <a:t>Agentes de </a:t>
            </a:r>
            <a:r>
              <a:rPr lang="es-SV" dirty="0" err="1"/>
              <a:t>Copilot</a:t>
            </a:r>
            <a:r>
              <a:rPr lang="es-SV" dirty="0"/>
              <a:t> para SharePoint y </a:t>
            </a:r>
            <a:r>
              <a:rPr lang="es-SV" dirty="0" err="1"/>
              <a:t>Copilot</a:t>
            </a:r>
            <a:r>
              <a:rPr lang="es-SV" dirty="0"/>
              <a:t> en OneDrive: Escenarios y Casos de Uso</a:t>
            </a:r>
          </a:p>
          <a:p>
            <a:pPr lvl="0">
              <a:defRPr/>
            </a:pPr>
            <a:r>
              <a:rPr lang="es-SV" dirty="0" err="1"/>
              <a:t>Copilot</a:t>
            </a:r>
            <a:r>
              <a:rPr lang="es-SV" dirty="0"/>
              <a:t> en OneDrive for Business</a:t>
            </a:r>
          </a:p>
          <a:p>
            <a:pPr>
              <a:defRPr/>
            </a:pPr>
            <a:r>
              <a:rPr lang="es-SV" dirty="0"/>
              <a:t>Agentes de </a:t>
            </a:r>
            <a:r>
              <a:rPr lang="es-SV" dirty="0" err="1"/>
              <a:t>Copilot</a:t>
            </a:r>
            <a:r>
              <a:rPr lang="es-SV" dirty="0"/>
              <a:t> para SharePoint </a:t>
            </a:r>
          </a:p>
          <a:p>
            <a:pPr lvl="0">
              <a:defRPr/>
            </a:pPr>
            <a:r>
              <a:rPr lang="es-SV" dirty="0"/>
              <a:t>Prerrequisitos de Agentes de </a:t>
            </a:r>
            <a:r>
              <a:rPr lang="es-SV" dirty="0" err="1"/>
              <a:t>Copilot</a:t>
            </a:r>
            <a:r>
              <a:rPr lang="es-SV" dirty="0"/>
              <a:t> para SharePoint &amp; </a:t>
            </a:r>
            <a:r>
              <a:rPr lang="es-SV" dirty="0" err="1"/>
              <a:t>Copilot</a:t>
            </a:r>
            <a:r>
              <a:rPr lang="es-SV" dirty="0"/>
              <a:t> en OneDrive for Business</a:t>
            </a:r>
          </a:p>
          <a:p>
            <a:pPr lvl="0">
              <a:defRPr/>
            </a:pPr>
            <a:r>
              <a:rPr lang="es-SV" dirty="0"/>
              <a:t>Limites de Agentes de </a:t>
            </a:r>
            <a:r>
              <a:rPr lang="es-SV" dirty="0" err="1"/>
              <a:t>Copilot</a:t>
            </a:r>
            <a:r>
              <a:rPr lang="es-SV" dirty="0"/>
              <a:t> para SharePoint &amp; </a:t>
            </a:r>
            <a:r>
              <a:rPr lang="es-SV" dirty="0" err="1"/>
              <a:t>Copilot</a:t>
            </a:r>
            <a:r>
              <a:rPr lang="es-SV" dirty="0"/>
              <a:t> en OneDrive for Business </a:t>
            </a:r>
          </a:p>
          <a:p>
            <a:pPr lvl="0">
              <a:defRPr/>
            </a:pPr>
            <a:r>
              <a:rPr lang="es-SV" dirty="0" err="1"/>
              <a:t>Roadmap</a:t>
            </a:r>
            <a:r>
              <a:rPr lang="es-SV" dirty="0"/>
              <a:t> de Agentes de </a:t>
            </a:r>
            <a:r>
              <a:rPr lang="es-SV" dirty="0" err="1"/>
              <a:t>Copilot</a:t>
            </a:r>
            <a:r>
              <a:rPr lang="es-SV" dirty="0"/>
              <a:t> para SharePoint y </a:t>
            </a:r>
            <a:r>
              <a:rPr lang="es-SV" dirty="0" err="1"/>
              <a:t>Copilot</a:t>
            </a:r>
            <a:r>
              <a:rPr lang="es-SV" dirty="0"/>
              <a:t> en OneDrive</a:t>
            </a:r>
          </a:p>
          <a:p>
            <a:pPr lvl="0">
              <a:defRPr/>
            </a:pPr>
            <a:r>
              <a:rPr lang="es-SV" dirty="0"/>
              <a:t>Conclusiones &amp; Referencias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31826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29A10-A46F-AD84-05D2-2664737CE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dirty="0"/>
              <a:t>SharePoint y OneDrive y su rol clave en Microsoft 365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FA2BB1-EA9E-98F6-692D-D058F60BF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850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BB6245D-7699-CEBE-5EEC-EB17065C4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17737" y="516088"/>
            <a:ext cx="5359179" cy="5359179"/>
          </a:xfrm>
          <a:prstGeom prst="ellipse">
            <a:avLst/>
          </a:prstGeom>
          <a:noFill/>
          <a:ln w="38100" cap="flat" cmpd="sng" algn="ctr">
            <a:solidFill>
              <a:srgbClr val="00999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ptos" panose="021100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3250BA-E413-17B1-AF4F-70281CFC0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91808" y="110571"/>
            <a:ext cx="811033" cy="811033"/>
            <a:chOff x="5691808" y="343893"/>
            <a:chExt cx="811033" cy="81103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CF4096-04F5-8FA1-74C5-480DA57C9197}"/>
                </a:ext>
              </a:extLst>
            </p:cNvPr>
            <p:cNvSpPr/>
            <p:nvPr/>
          </p:nvSpPr>
          <p:spPr bwMode="auto">
            <a:xfrm>
              <a:off x="5691808" y="343893"/>
              <a:ext cx="811033" cy="81103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ptos" panose="02110004020202020204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7" descr="A picture containing graphics, screenshot, colorfulness, electric blue&#10;&#10;Description automatically generated">
              <a:extLst>
                <a:ext uri="{FF2B5EF4-FFF2-40B4-BE49-F238E27FC236}">
                  <a16:creationId xmlns:a16="http://schemas.microsoft.com/office/drawing/2014/main" id="{25DA6839-6D7D-8666-7867-2EDE5B5EF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1611" y="429370"/>
              <a:ext cx="640080" cy="64008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F05437-4F6D-760D-323B-B4FD96263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22660" y="1463618"/>
            <a:ext cx="811033" cy="811033"/>
            <a:chOff x="8022660" y="1696940"/>
            <a:chExt cx="811033" cy="81103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AFF6AC-3231-A36E-CF7D-26E601F5F327}"/>
                </a:ext>
              </a:extLst>
            </p:cNvPr>
            <p:cNvSpPr/>
            <p:nvPr/>
          </p:nvSpPr>
          <p:spPr bwMode="auto">
            <a:xfrm>
              <a:off x="8022660" y="1696940"/>
              <a:ext cx="811033" cy="81103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ptos" panose="02110004020202020204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A blue and purple logo&#10;&#10;Description automatically generated with low confidence">
              <a:extLst>
                <a:ext uri="{FF2B5EF4-FFF2-40B4-BE49-F238E27FC236}">
                  <a16:creationId xmlns:a16="http://schemas.microsoft.com/office/drawing/2014/main" id="{BA151E80-62B2-A7DE-B2E3-4F3F64771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1930" y="1775568"/>
              <a:ext cx="604296" cy="60739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15AFDB-2A1D-6C2B-8BCC-7C1124D9C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09569" y="2790159"/>
            <a:ext cx="811033" cy="811033"/>
            <a:chOff x="3009569" y="3023481"/>
            <a:chExt cx="811033" cy="81103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43DA414-74ED-EBCE-BFDE-B13E970AFF55}"/>
                </a:ext>
              </a:extLst>
            </p:cNvPr>
            <p:cNvSpPr/>
            <p:nvPr/>
          </p:nvSpPr>
          <p:spPr bwMode="auto">
            <a:xfrm>
              <a:off x="3009569" y="3023481"/>
              <a:ext cx="811033" cy="81103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ptos" panose="02110004020202020204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 descr="A pink arrow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9FAD1637-59A3-65E8-B73D-F80B18904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16439" y="3101005"/>
              <a:ext cx="667264" cy="64008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9A1324-6596-5BD4-2CF5-BA1C27D07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995616" y="516087"/>
            <a:ext cx="811033" cy="811033"/>
            <a:chOff x="6995616" y="749409"/>
            <a:chExt cx="811033" cy="81103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48CA6F2-3729-287E-B2BB-66966789BE6A}"/>
                </a:ext>
              </a:extLst>
            </p:cNvPr>
            <p:cNvSpPr/>
            <p:nvPr/>
          </p:nvSpPr>
          <p:spPr bwMode="auto">
            <a:xfrm>
              <a:off x="6995616" y="749409"/>
              <a:ext cx="811033" cy="81103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ptos" panose="02110004020202020204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16" descr="A blue cloud with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C904B2A9-24D4-596E-BF65-4158B04C4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6059" y="797110"/>
              <a:ext cx="686040" cy="68604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9934EB-AF48-2359-113D-82EFA548F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71399" y="2790160"/>
            <a:ext cx="811033" cy="811033"/>
            <a:chOff x="8371399" y="3023482"/>
            <a:chExt cx="811033" cy="81103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BCCD7F-86FC-80DB-5B45-C407B569C3CB}"/>
                </a:ext>
              </a:extLst>
            </p:cNvPr>
            <p:cNvSpPr/>
            <p:nvPr/>
          </p:nvSpPr>
          <p:spPr bwMode="auto">
            <a:xfrm>
              <a:off x="8371399" y="3023482"/>
              <a:ext cx="811033" cy="81103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ptos" panose="02110004020202020204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" name="Picture 19" descr="A picture containing screenshot, colorfulness, yellow, rectangle&#10;&#10;Description automatically generated">
              <a:extLst>
                <a:ext uri="{FF2B5EF4-FFF2-40B4-BE49-F238E27FC236}">
                  <a16:creationId xmlns:a16="http://schemas.microsoft.com/office/drawing/2014/main" id="{148FBAD3-CA33-A641-6CAA-0BBB979DA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1341" y="3186483"/>
              <a:ext cx="485844" cy="48503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824002-9F76-EB1E-9FAB-4420A750A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31926" y="516087"/>
            <a:ext cx="811033" cy="811033"/>
            <a:chOff x="4331926" y="749409"/>
            <a:chExt cx="811033" cy="81103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D06434B-F0FB-38C7-5673-973D8920EB4E}"/>
                </a:ext>
              </a:extLst>
            </p:cNvPr>
            <p:cNvSpPr/>
            <p:nvPr/>
          </p:nvSpPr>
          <p:spPr bwMode="auto">
            <a:xfrm>
              <a:off x="4331926" y="749409"/>
              <a:ext cx="811033" cy="81103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ptos" panose="02110004020202020204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Picture 22" descr="A picture containing symbol, graphics, screenshot, font&#10;&#10;Description automatically generated">
              <a:extLst>
                <a:ext uri="{FF2B5EF4-FFF2-40B4-BE49-F238E27FC236}">
                  <a16:creationId xmlns:a16="http://schemas.microsoft.com/office/drawing/2014/main" id="{94A73675-004B-41D8-A269-516209A11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8332" y="842832"/>
              <a:ext cx="640080" cy="64008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DA5CBA-2F6D-C8A3-0939-F99C179F8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63839" y="5115919"/>
            <a:ext cx="811033" cy="811033"/>
            <a:chOff x="4363839" y="5349241"/>
            <a:chExt cx="811033" cy="81103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04855-F4C0-652E-3E03-60BAA002F43D}"/>
                </a:ext>
              </a:extLst>
            </p:cNvPr>
            <p:cNvSpPr/>
            <p:nvPr/>
          </p:nvSpPr>
          <p:spPr bwMode="auto">
            <a:xfrm>
              <a:off x="4363839" y="5349241"/>
              <a:ext cx="811033" cy="81103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ptos" panose="02110004020202020204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6" name="Picture 25" descr="A blue and black logo&#10;&#10;Description automatically generated with low confidence">
              <a:extLst>
                <a:ext uri="{FF2B5EF4-FFF2-40B4-BE49-F238E27FC236}">
                  <a16:creationId xmlns:a16="http://schemas.microsoft.com/office/drawing/2014/main" id="{8171172F-F8CE-1381-46AB-77FCFB96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3796" y="5484405"/>
              <a:ext cx="546665" cy="546665"/>
            </a:xfrm>
            <a:prstGeom prst="rect">
              <a:avLst/>
            </a:prstGeom>
          </p:spPr>
        </p:pic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22D081D4-6954-4BF5-D783-E575F2E1C200}"/>
              </a:ext>
            </a:extLst>
          </p:cNvPr>
          <p:cNvSpPr/>
          <p:nvPr/>
        </p:nvSpPr>
        <p:spPr bwMode="auto">
          <a:xfrm>
            <a:off x="6995616" y="5115919"/>
            <a:ext cx="811033" cy="811033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ptos" panose="021100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191A2BE-A8E7-CE2A-932B-0E4CEF03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78187" y="4163085"/>
            <a:ext cx="811033" cy="811033"/>
            <a:chOff x="3378187" y="4396407"/>
            <a:chExt cx="811033" cy="81103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16B9160-6EBE-1B35-3F43-76D057B690DE}"/>
                </a:ext>
              </a:extLst>
            </p:cNvPr>
            <p:cNvSpPr/>
            <p:nvPr/>
          </p:nvSpPr>
          <p:spPr bwMode="auto">
            <a:xfrm>
              <a:off x="3378187" y="4396407"/>
              <a:ext cx="811033" cy="81103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ptos" panose="02110004020202020204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Picture 29" descr="A picture containing circle, lilac, graphics, purple&#10;&#10;Description automatically generated">
              <a:extLst>
                <a:ext uri="{FF2B5EF4-FFF2-40B4-BE49-F238E27FC236}">
                  <a16:creationId xmlns:a16="http://schemas.microsoft.com/office/drawing/2014/main" id="{B1724C4F-B783-7D4F-BCFA-48A5DBFC7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578" y="4514682"/>
              <a:ext cx="568241" cy="568241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160369-8550-F331-60B8-74B2CE4EE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21205" y="1464611"/>
            <a:ext cx="811033" cy="811033"/>
            <a:chOff x="3321205" y="1697933"/>
            <a:chExt cx="811033" cy="811033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EBA55F1-AB26-B1F7-6CBD-A3EBA6660456}"/>
                </a:ext>
              </a:extLst>
            </p:cNvPr>
            <p:cNvSpPr/>
            <p:nvPr/>
          </p:nvSpPr>
          <p:spPr bwMode="auto">
            <a:xfrm>
              <a:off x="3321205" y="1697933"/>
              <a:ext cx="811033" cy="81103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ptos" panose="02110004020202020204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Picture 32" descr="A picture containing screenshot, circle, graphics, electric blue&#10;&#10;Description automatically generated">
              <a:extLst>
                <a:ext uri="{FF2B5EF4-FFF2-40B4-BE49-F238E27FC236}">
                  <a16:creationId xmlns:a16="http://schemas.microsoft.com/office/drawing/2014/main" id="{0431A7AC-D8A9-95AC-DA8A-C7581D268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8187" y="1775803"/>
              <a:ext cx="640080" cy="640080"/>
            </a:xfrm>
            <a:prstGeom prst="rect">
              <a:avLst/>
            </a:prstGeom>
          </p:spPr>
        </p:pic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727A93B-5CD5-AF01-875C-40AF7894400A}"/>
              </a:ext>
            </a:extLst>
          </p:cNvPr>
          <p:cNvSpPr/>
          <p:nvPr/>
        </p:nvSpPr>
        <p:spPr bwMode="auto">
          <a:xfrm>
            <a:off x="5691809" y="5469750"/>
            <a:ext cx="811033" cy="811033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ptos" panose="021100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27B9C9E-02C8-C7D1-D907-46F844ACA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22219" y="4163085"/>
            <a:ext cx="811474" cy="811033"/>
            <a:chOff x="8022219" y="4396407"/>
            <a:chExt cx="811474" cy="81103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4C782D1-C00A-42C5-A30E-7EA82CFA4923}"/>
                </a:ext>
              </a:extLst>
            </p:cNvPr>
            <p:cNvSpPr/>
            <p:nvPr/>
          </p:nvSpPr>
          <p:spPr bwMode="auto">
            <a:xfrm>
              <a:off x="8022660" y="4396407"/>
              <a:ext cx="811033" cy="81103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ptos" panose="02110004020202020204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4">
              <a:extLst>
                <a:ext uri="{FF2B5EF4-FFF2-40B4-BE49-F238E27FC236}">
                  <a16:creationId xmlns:a16="http://schemas.microsoft.com/office/drawing/2014/main" id="{6A2D3F56-8DBA-B70E-3603-BF95D88FD7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85" t="26494" r="24378" b="28059"/>
            <a:stretch/>
          </p:blipFill>
          <p:spPr bwMode="auto">
            <a:xfrm>
              <a:off x="8022219" y="4446200"/>
              <a:ext cx="811033" cy="725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Picture 2" descr="Microsoft Copilot | Office of Information Technology">
            <a:extLst>
              <a:ext uri="{FF2B5EF4-FFF2-40B4-BE49-F238E27FC236}">
                <a16:creationId xmlns:a16="http://schemas.microsoft.com/office/drawing/2014/main" id="{88E35769-1DC0-DD6C-C3D4-AB3CBACF7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76" y="5571569"/>
            <a:ext cx="607395" cy="60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Microsoft Designer is on the Mac App Store : r/macapps">
            <a:extLst>
              <a:ext uri="{FF2B5EF4-FFF2-40B4-BE49-F238E27FC236}">
                <a16:creationId xmlns:a16="http://schemas.microsoft.com/office/drawing/2014/main" id="{E7FF7D73-87C4-6559-A687-B0F61679F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1" t="23553" r="37305" b="24969"/>
          <a:stretch/>
        </p:blipFill>
        <p:spPr bwMode="auto">
          <a:xfrm>
            <a:off x="7120218" y="5221335"/>
            <a:ext cx="561027" cy="57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A blue cloud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EDB25720-62F3-972C-C09A-805915414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246" y="3078462"/>
            <a:ext cx="1463037" cy="1463037"/>
          </a:xfrm>
          <a:prstGeom prst="rect">
            <a:avLst/>
          </a:prstGeom>
        </p:spPr>
      </p:pic>
      <p:pic>
        <p:nvPicPr>
          <p:cNvPr id="44" name="Picture 43" descr="Sharepoint">
            <a:extLst>
              <a:ext uri="{FF2B5EF4-FFF2-40B4-BE49-F238E27FC236}">
                <a16:creationId xmlns:a16="http://schemas.microsoft.com/office/drawing/2014/main" id="{5AD12D0F-DB25-0675-2BEC-D5ACABFBF4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0210" y="2281278"/>
            <a:ext cx="183333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0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F1336-3A9F-50CF-BF6B-0598871F3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6">
            <a:extLst>
              <a:ext uri="{FF2B5EF4-FFF2-40B4-BE49-F238E27FC236}">
                <a16:creationId xmlns:a16="http://schemas.microsoft.com/office/drawing/2014/main" id="{CD9F973A-886E-F1DB-0FAB-32FE0853CB09}"/>
              </a:ext>
            </a:extLst>
          </p:cNvPr>
          <p:cNvSpPr/>
          <p:nvPr/>
        </p:nvSpPr>
        <p:spPr>
          <a:xfrm>
            <a:off x="200886" y="2985626"/>
            <a:ext cx="3657600" cy="110799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910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Aptos (Body)"/>
                <a:cs typeface="Segoe UI Semibold" panose="020B0702040204020203" pitchFamily="34" charset="0"/>
              </a:rPr>
              <a:t>&gt; 2.000</a:t>
            </a:r>
            <a:r>
              <a:rPr kumimoji="0" lang="es-ES" sz="3600" b="1" i="0" u="none" strike="noStrike" kern="1200" cap="none" spc="0" normalizeH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Aptos (Body)"/>
                <a:cs typeface="Segoe UI Semibold" panose="020B0702040204020203" pitchFamily="34" charset="0"/>
              </a:rPr>
              <a:t> Millones de archivos</a:t>
            </a:r>
            <a:endParaRPr kumimoji="0" lang="es-ES" sz="3600" b="1" i="0" u="none" strike="noStrike" kern="1200" cap="none" spc="0" normalizeH="0" baseline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Aptos (Body)"/>
              <a:cs typeface="Segoe UI Semibold" panose="020B0702040204020203" pitchFamily="34" charset="0"/>
            </a:endParaRPr>
          </a:p>
        </p:txBody>
      </p:sp>
      <p:pic>
        <p:nvPicPr>
          <p:cNvPr id="3" name="Picture 2" descr="SharePoint logo">
            <a:extLst>
              <a:ext uri="{FF2B5EF4-FFF2-40B4-BE49-F238E27FC236}">
                <a16:creationId xmlns:a16="http://schemas.microsoft.com/office/drawing/2014/main" id="{3C72E955-0A94-EAA5-D13B-27A8F60895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5706" y="908619"/>
            <a:ext cx="1720588" cy="1716334"/>
          </a:xfrm>
          <a:prstGeom prst="rect">
            <a:avLst/>
          </a:prstGeom>
        </p:spPr>
      </p:pic>
      <p:sp>
        <p:nvSpPr>
          <p:cNvPr id="4" name="Rectangle: Rounded Corners 36">
            <a:extLst>
              <a:ext uri="{FF2B5EF4-FFF2-40B4-BE49-F238E27FC236}">
                <a16:creationId xmlns:a16="http://schemas.microsoft.com/office/drawing/2014/main" id="{1CE7B72B-170F-B709-A9AC-C587DDAF8327}"/>
              </a:ext>
            </a:extLst>
          </p:cNvPr>
          <p:cNvSpPr txBox="1">
            <a:spLocks/>
          </p:cNvSpPr>
          <p:nvPr/>
        </p:nvSpPr>
        <p:spPr>
          <a:xfrm>
            <a:off x="200886" y="4328720"/>
            <a:ext cx="3657600" cy="4803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225B62"/>
              </a:gs>
              <a:gs pos="10000">
                <a:srgbClr val="49C5B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91019"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es-ES" sz="1800" b="1" dirty="0">
                <a:solidFill>
                  <a:srgbClr val="FFFFFF"/>
                </a:solidFill>
                <a:latin typeface="Aptos (Body)"/>
                <a:cs typeface="Segoe UI Semibold" panose="020B0702040204020203" pitchFamily="34" charset="0"/>
              </a:rPr>
              <a:t>nuevos creados cada día</a:t>
            </a:r>
          </a:p>
        </p:txBody>
      </p:sp>
      <p:sp>
        <p:nvSpPr>
          <p:cNvPr id="38" name="Rectangle: Rounded Corners 36">
            <a:extLst>
              <a:ext uri="{FF2B5EF4-FFF2-40B4-BE49-F238E27FC236}">
                <a16:creationId xmlns:a16="http://schemas.microsoft.com/office/drawing/2014/main" id="{432457EE-50FD-6642-D619-4D6F9C7459D3}"/>
              </a:ext>
            </a:extLst>
          </p:cNvPr>
          <p:cNvSpPr/>
          <p:nvPr/>
        </p:nvSpPr>
        <p:spPr>
          <a:xfrm>
            <a:off x="4267201" y="2985626"/>
            <a:ext cx="3657600" cy="110799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910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Aptos (Body)"/>
                <a:cs typeface="Segoe UI Semibold" panose="020B0702040204020203" pitchFamily="34" charset="0"/>
              </a:rPr>
              <a:t>&gt; 2.000</a:t>
            </a:r>
            <a:r>
              <a:rPr kumimoji="0" lang="es-ES" sz="3600" b="1" i="0" u="none" strike="noStrike" kern="1200" cap="none" spc="0" normalizeH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Aptos (Body)"/>
                <a:cs typeface="Segoe UI Semibold" panose="020B0702040204020203" pitchFamily="34" charset="0"/>
              </a:rPr>
              <a:t> Millones de Flujos</a:t>
            </a:r>
            <a:endParaRPr kumimoji="0" lang="es-ES" sz="3600" b="1" i="0" u="none" strike="noStrike" kern="1200" cap="none" spc="0" normalizeH="0" baseline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Aptos (Body)"/>
              <a:cs typeface="Segoe UI Semibold" panose="020B0702040204020203" pitchFamily="34" charset="0"/>
            </a:endParaRPr>
          </a:p>
        </p:txBody>
      </p:sp>
      <p:sp>
        <p:nvSpPr>
          <p:cNvPr id="42" name="Rectangle: Rounded Corners 36">
            <a:extLst>
              <a:ext uri="{FF2B5EF4-FFF2-40B4-BE49-F238E27FC236}">
                <a16:creationId xmlns:a16="http://schemas.microsoft.com/office/drawing/2014/main" id="{B4809108-718C-BE7B-24B2-A67C140CE22C}"/>
              </a:ext>
            </a:extLst>
          </p:cNvPr>
          <p:cNvSpPr txBox="1">
            <a:spLocks/>
          </p:cNvSpPr>
          <p:nvPr/>
        </p:nvSpPr>
        <p:spPr>
          <a:xfrm>
            <a:off x="4267201" y="4328720"/>
            <a:ext cx="3657600" cy="4803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225B62"/>
              </a:gs>
              <a:gs pos="10000">
                <a:srgbClr val="49C5B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91019"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es-ES" sz="1800" b="1" dirty="0">
                <a:solidFill>
                  <a:srgbClr val="FFFFFF"/>
                </a:solidFill>
                <a:latin typeface="Aptos (Body)"/>
                <a:cs typeface="Segoe UI Semibold" panose="020B0702040204020203" pitchFamily="34" charset="0"/>
              </a:rPr>
              <a:t>orquestando contenido cada día</a:t>
            </a:r>
          </a:p>
        </p:txBody>
      </p:sp>
      <p:sp>
        <p:nvSpPr>
          <p:cNvPr id="43" name="Rectangle: Rounded Corners 36">
            <a:extLst>
              <a:ext uri="{FF2B5EF4-FFF2-40B4-BE49-F238E27FC236}">
                <a16:creationId xmlns:a16="http://schemas.microsoft.com/office/drawing/2014/main" id="{B5C6424E-0991-F08B-6896-282D4CC92A0C}"/>
              </a:ext>
            </a:extLst>
          </p:cNvPr>
          <p:cNvSpPr/>
          <p:nvPr/>
        </p:nvSpPr>
        <p:spPr>
          <a:xfrm>
            <a:off x="8333516" y="2985626"/>
            <a:ext cx="3657600" cy="110799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910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Aptos (Body)"/>
                <a:cs typeface="Segoe UI Semibold" panose="020B0702040204020203" pitchFamily="34" charset="0"/>
              </a:rPr>
              <a:t>&gt; 2</a:t>
            </a:r>
            <a:r>
              <a:rPr kumimoji="0" lang="es-ES" sz="3600" b="1" i="0" u="none" strike="noStrike" kern="1200" cap="none" spc="0" normalizeH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Aptos (Body)"/>
                <a:cs typeface="Segoe UI Semibold" panose="020B0702040204020203" pitchFamily="34" charset="0"/>
              </a:rPr>
              <a:t> Millones de Sitios</a:t>
            </a:r>
            <a:endParaRPr kumimoji="0" lang="es-ES" sz="3600" b="1" i="0" u="none" strike="noStrike" kern="1200" cap="none" spc="0" normalizeH="0" baseline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Aptos (Body)"/>
              <a:cs typeface="Segoe UI Semibold" panose="020B0702040204020203" pitchFamily="34" charset="0"/>
            </a:endParaRPr>
          </a:p>
        </p:txBody>
      </p:sp>
      <p:sp>
        <p:nvSpPr>
          <p:cNvPr id="45" name="Rectangle: Rounded Corners 36">
            <a:extLst>
              <a:ext uri="{FF2B5EF4-FFF2-40B4-BE49-F238E27FC236}">
                <a16:creationId xmlns:a16="http://schemas.microsoft.com/office/drawing/2014/main" id="{B48E136B-37D7-3CBB-5FF2-73B54F8BB208}"/>
              </a:ext>
            </a:extLst>
          </p:cNvPr>
          <p:cNvSpPr txBox="1">
            <a:spLocks/>
          </p:cNvSpPr>
          <p:nvPr/>
        </p:nvSpPr>
        <p:spPr>
          <a:xfrm>
            <a:off x="8333516" y="4328720"/>
            <a:ext cx="3657600" cy="4803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225B62"/>
              </a:gs>
              <a:gs pos="10000">
                <a:srgbClr val="49C5B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91019"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es-ES" sz="1800" b="1" dirty="0">
                <a:solidFill>
                  <a:srgbClr val="FFFFFF"/>
                </a:solidFill>
                <a:latin typeface="Aptos (Body)"/>
                <a:cs typeface="Segoe UI Semibold" panose="020B0702040204020203" pitchFamily="34" charset="0"/>
              </a:rPr>
              <a:t>se crean cada día</a:t>
            </a:r>
          </a:p>
        </p:txBody>
      </p:sp>
    </p:spTree>
    <p:extLst>
      <p:ext uri="{BB962C8B-B14F-4D97-AF65-F5344CB8AC3E}">
        <p14:creationId xmlns:p14="http://schemas.microsoft.com/office/powerpoint/2010/main" val="290667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6 L 3.541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3.54167E-6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animBg="1"/>
      <p:bldP spid="4" grpId="1" animBg="1"/>
      <p:bldP spid="38" grpId="0"/>
      <p:bldP spid="38" grpId="1"/>
      <p:bldP spid="42" grpId="0" animBg="1"/>
      <p:bldP spid="42" grpId="1" animBg="1"/>
      <p:bldP spid="43" grpId="0"/>
      <p:bldP spid="43" grpId="1"/>
      <p:bldP spid="45" grpId="0" animBg="1"/>
      <p:bldP spid="45" grpId="1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520a496-9bbc-42e6-b563-20d57e63cd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3CAA75118B1A74C870DDA809F025FF0" ma:contentTypeVersion="20" ma:contentTypeDescription="Crear nuevo documento." ma:contentTypeScope="" ma:versionID="59f6597b14225d58c71ff444e0f5b2b2">
  <xsd:schema xmlns:xsd="http://www.w3.org/2001/XMLSchema" xmlns:xs="http://www.w3.org/2001/XMLSchema" xmlns:p="http://schemas.microsoft.com/office/2006/metadata/properties" xmlns:ns3="28107edc-7baf-48fc-b71e-89e13ddf6b0b" xmlns:ns4="9520a496-9bbc-42e6-b563-20d57e63cd32" targetNamespace="http://schemas.microsoft.com/office/2006/metadata/properties" ma:root="true" ma:fieldsID="88db39c081f3390f1250962d541b2f19" ns3:_="" ns4:_="">
    <xsd:import namespace="28107edc-7baf-48fc-b71e-89e13ddf6b0b"/>
    <xsd:import namespace="9520a496-9bbc-42e6-b563-20d57e63cd3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  <xsd:element ref="ns4:MediaServiceSearchProperties" minOccurs="0"/>
                <xsd:element ref="ns4:MediaServiceObjectDetectorVersions" minOccurs="0"/>
                <xsd:element ref="ns4:MediaServiceSystemTags" minOccurs="0"/>
                <xsd:element ref="ns4:TranslatedLang" minOccurs="0"/>
                <xsd:element ref="ns4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107edc-7baf-48fc-b71e-89e13ddf6b0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20a496-9bbc-42e6-b563-20d57e63cd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  <xsd:element name="TranslatedLang" ma:index="26" nillable="true" ma:displayName="Translated Language" ma:hidden="true" ma:internalName="TranslatedLang" ma:readOnly="true">
      <xsd:simpleType>
        <xsd:restriction base="dms:Text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A18899-2A2D-4E99-A40B-329DB93665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E421DD-99D6-4652-BE18-9E6325B2D644}">
  <ds:schemaRefs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28107edc-7baf-48fc-b71e-89e13ddf6b0b"/>
    <ds:schemaRef ds:uri="9520a496-9bbc-42e6-b563-20d57e63cd32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DBFD1211-D14A-4C14-863C-60521CA531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107edc-7baf-48fc-b71e-89e13ddf6b0b"/>
    <ds:schemaRef ds:uri="9520a496-9bbc-42e6-b563-20d57e63cd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2528</Words>
  <Application>Microsoft Office PowerPoint</Application>
  <PresentationFormat>Widescreen</PresentationFormat>
  <Paragraphs>296</Paragraphs>
  <Slides>39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Aptos (Body)</vt:lpstr>
      <vt:lpstr>Aptos</vt:lpstr>
      <vt:lpstr>Aptos Black</vt:lpstr>
      <vt:lpstr>Aptos Display</vt:lpstr>
      <vt:lpstr>Arial</vt:lpstr>
      <vt:lpstr>Bahnschrift</vt:lpstr>
      <vt:lpstr>open sans</vt:lpstr>
      <vt:lpstr>Segoe UI</vt:lpstr>
      <vt:lpstr>Segoe UI Semibold</vt:lpstr>
      <vt:lpstr>Wingdings</vt:lpstr>
      <vt:lpstr>Tema de Office</vt:lpstr>
      <vt:lpstr>1_Tema de Office</vt:lpstr>
      <vt:lpstr>PowerPoint Presentation</vt:lpstr>
      <vt:lpstr>Copilot en SharePoint &amp; OneDrive: El camino hacia una Gestión documental eficiente e inteligente</vt:lpstr>
      <vt:lpstr>PowerPoint Presentation</vt:lpstr>
      <vt:lpstr>PowerPoint Presentation</vt:lpstr>
      <vt:lpstr>Juan Carlos Gonzalez</vt:lpstr>
      <vt:lpstr>Agenda</vt:lpstr>
      <vt:lpstr>SharePoint y OneDrive y su rol clave en Microsoft 365</vt:lpstr>
      <vt:lpstr>PowerPoint Presentation</vt:lpstr>
      <vt:lpstr>PowerPoint Presentation</vt:lpstr>
      <vt:lpstr>PowerPoint Presentation</vt:lpstr>
      <vt:lpstr>Agentes de Copilot para SharePoint y Copilot en OneDrive: Escenarios y Casos de Uso</vt:lpstr>
      <vt:lpstr>Transformación Digital y de Negocio con Agentes de Copilot para SharePoint y Copilot en OneDrive</vt:lpstr>
      <vt:lpstr>Casos de Uso más habituales de Agentes de Copilot para SharePoint y Copilot en OneDrive</vt:lpstr>
      <vt:lpstr>¿Para qué puedo utilizar Agentes de Copilot para SharePoint y Copilot en OneDrive?</vt:lpstr>
      <vt:lpstr>Copilot en OneDrive for Business</vt:lpstr>
      <vt:lpstr>Copilot en OneDrive</vt:lpstr>
      <vt:lpstr>PowerPoint Presentation</vt:lpstr>
      <vt:lpstr>Agentes de Copilot para SharePoint</vt:lpstr>
      <vt:lpstr>Agentes de Copilot para SharePoint</vt:lpstr>
      <vt:lpstr>Como funciona un Agente de Copilot para SharePoint en el contexto de un Sitio</vt:lpstr>
      <vt:lpstr>Agentes de Copilot para SharePoint y Permisos en el Sitio</vt:lpstr>
      <vt:lpstr>PowerPoint Presentation</vt:lpstr>
      <vt:lpstr>Pasos para crear un Agente de Copilot para SharePoint</vt:lpstr>
      <vt:lpstr>Pasos para crear un Agente de Copilot para SharePoint</vt:lpstr>
      <vt:lpstr>PowerPoint Presentation</vt:lpstr>
      <vt:lpstr>Prerrequisitos de Agentes de Copilot para SharePoint &amp; Copilot en OneDrive for Business</vt:lpstr>
      <vt:lpstr>Prerrequisitos de Agentes de Copilot para SharePoint y Copilot en OneDrive</vt:lpstr>
      <vt:lpstr>Límites de Agentes de Copilot para SharePoint &amp; Copilot en OneDrive</vt:lpstr>
      <vt:lpstr>Límites de Agentes de Copilot para SharePoint y Copilot en OneDrive</vt:lpstr>
      <vt:lpstr>Límites de Agentes de Copilot para SharePoint</vt:lpstr>
      <vt:lpstr>Roadmap de Agentes de Copilot para SharePoint &amp; Copilot en OneDrive</vt:lpstr>
      <vt:lpstr>Roadmap de Agentes de Copilot para SharePoint y Copilot en OneDrive </vt:lpstr>
      <vt:lpstr>Roadmap de Agentes de Copilot para SharePoint y Copilot en OneDrive </vt:lpstr>
      <vt:lpstr>Conclusiones &amp; Referencias</vt:lpstr>
      <vt:lpstr>Conclusiones</vt:lpstr>
      <vt:lpstr>Referencias Clave (1/2)</vt:lpstr>
      <vt:lpstr>Referencias Clave (2/2)</vt:lpstr>
      <vt:lpstr>Office 365 for IT Pros</vt:lpstr>
      <vt:lpstr>Juan Carlos Gonzalez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Laura Patricia Sánchez Gutiérrez;@mvzlaurasanchez</dc:creator>
  <cp:keywords>Copilot en SharePoint &amp; OneDrive - El camino hacia una gestión documental eficiente e inteligente</cp:keywords>
  <cp:lastModifiedBy>Juan Carlos González</cp:lastModifiedBy>
  <cp:revision>16</cp:revision>
  <dcterms:created xsi:type="dcterms:W3CDTF">2025-05-16T18:01:16Z</dcterms:created>
  <dcterms:modified xsi:type="dcterms:W3CDTF">2025-06-01T17:37:39Z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0x01010003CAA75118B1A74C870DDA809F025FF0</vt:lpwstr>
  </property>
</Properties>
</file>